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9" r:id="rId2"/>
    <p:sldId id="276" r:id="rId3"/>
    <p:sldId id="281" r:id="rId4"/>
    <p:sldId id="286" r:id="rId5"/>
    <p:sldId id="287" r:id="rId6"/>
    <p:sldId id="257" r:id="rId7"/>
    <p:sldId id="299" r:id="rId8"/>
    <p:sldId id="285" r:id="rId9"/>
    <p:sldId id="288" r:id="rId10"/>
    <p:sldId id="298" r:id="rId11"/>
    <p:sldId id="290" r:id="rId12"/>
    <p:sldId id="291" r:id="rId13"/>
    <p:sldId id="295" r:id="rId14"/>
    <p:sldId id="296" r:id="rId15"/>
    <p:sldId id="297" r:id="rId16"/>
    <p:sldId id="284" r:id="rId17"/>
    <p:sldId id="256" r:id="rId1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5237"/>
    <a:srgbClr val="FFFFFF"/>
    <a:srgbClr val="B9C2D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331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audio1.wav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E47749-5B55-4598-A6D1-509241AEE762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8A8D2-A00E-4DA4-97C9-E18B7BD025E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77740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4B6989-898D-A677-8183-93FC3DBFE0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E1D44E1B-D09A-A556-525F-BEB2BAF8C7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88BC3F02-1390-E2F8-7F71-0308641A50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F60F146-0146-898A-F2A4-130C513199A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8A8D2-A00E-4DA4-97C9-E18B7BD025E8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88536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980C3-81C1-8D90-85CF-4C322A0F82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12E2DBB8-B470-9A6C-BBBA-E74E59BC9C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DEC54DA7-7929-FCA0-7AF0-640E5AA4A7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66C1EEC-3690-075B-8A94-FDC1EC955E4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8A8D2-A00E-4DA4-97C9-E18B7BD025E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90777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34744B-A150-24D7-50F4-F8FE6ECA0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FDA3C1D5-E12E-D46D-A704-804A6798DB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3BD5D07E-D44F-679E-3CE6-2313E4E5CE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9346B48-3113-87F1-71E4-12D5E37C99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F8A8D2-A00E-4DA4-97C9-E18B7BD025E8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9043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828746-5A84-9E76-A039-B42476FC2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4C94401-D101-EFC1-8E5C-0E85FE681E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BB6596E-F356-490B-5D29-31C19933E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3D367C-4B90-BBD3-95E6-7492FB923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98E7389-AE4E-3F8B-91C1-F331D9B04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27683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A9D6C6-2E3B-F7F2-6B95-874CCC3325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B8D8E01-9B5F-6167-40F9-1A6CB1E053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FB9AA13-F35E-F1E4-BAAD-9987C3469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83D42B-4725-B851-7C4B-2A41D00DA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26071A-73B1-EAC3-1751-8406D6C90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33455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1EF3996-951D-B8B5-41AF-3BFEB41AF7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B1F5AF2-BE14-F322-766A-B9EE950645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AD78FB-6AAC-EA98-CE0B-91FB02731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5D37594-5C34-EF1E-3789-43B364A38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7525A48-8163-C432-8AD7-D712E1227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98032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318192-9B8E-71D4-7EAE-F067BF77B4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34347FA-75BA-25D5-7D1D-01514DB67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7023ED-A607-03F9-FB69-355801A8F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07C6722-617C-8492-E05E-E8DB66985F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8B2104-4063-C8B9-D172-631497C49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8687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0C7117-EF41-2625-3B92-3420F6DE2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A0DAB8-5853-EC49-D43D-ED916DA59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48A3181-7DA0-B20D-5CFF-C0544AD5F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D19109-53C8-8AA7-13E6-347E5775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4DB5815-F2FB-3FFF-DB5A-212584F7D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3700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249474-6F16-4D8F-E3F1-27C155CAF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B5FF45-C624-9FA1-B21F-A785CECA91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526BB32-633E-2B73-1456-32209D614E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A254301-635E-E6E3-396A-76CBEB8F2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E832AD2-204F-AC5F-BB1D-130BD519A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68E6D30-FCEB-C62B-2E5A-F7C50CCD2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82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7FAE8-A226-42EC-0797-910D5D92C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68C1D6E-D9C8-1ACC-0D21-4CC7ECA79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AC28BF-04E8-0C43-1DF6-BB693E0216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F3ABF50-816D-74C8-C673-76FC07C7A4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503CD94-1824-C3B8-32A6-640CD3CE5F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D3A67865-6186-B546-C32A-8A2A8D963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9368022-E832-B998-AEDB-7D492EF5E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0E540A6-8FAC-8821-29AD-B0583668B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6881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503174-4646-EF7D-1B09-A2D3B0389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BCBBD8A-6897-772A-0C99-3FD124D77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51D0879-1193-9034-C552-47791A658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F5E6D1-E63F-EB67-6980-5C331D5CB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46675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5C9A516-2935-2590-D649-481266300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6612910-CFD7-2933-2634-FA78969B1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7CEDBE9-90B7-3CEF-F043-7E741F69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4609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4D8B31-D302-0BC0-E8A8-4C9F10A17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7357514-057F-F04F-A45C-ACAC9AEA47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328F4D1-C0BE-D698-7D20-4E05092BD5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E06D2D3-A4D7-2BE7-3883-91A843D8A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868E808-A1B5-AEB9-31B0-4FBE1F98F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DEE10C3-3BAB-D5B8-7646-62F2E3D1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5886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D25D01-7B65-15A6-57D6-D0186E0048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66EA86C6-F213-BC6F-F7E8-0BF65873B5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F391CD7-220D-1790-68D2-85E6D1E15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82B4459-4FC1-FCBD-CF10-2F5737743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3425AB6-74ED-74AE-664C-BEE9E890D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BBAADA-4C83-CFBD-C8CC-0493D81FA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0587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1B80A8B-4071-1CC6-82AB-A66657F82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FF72843-AE27-0922-F07F-B109B09CF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3EF366E-6C01-E110-F4DD-8A950DA8D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16BAEC-B9A1-4043-9621-C948BA0C992B}" type="datetimeFigureOut">
              <a:rPr lang="pt-BR" smtClean="0"/>
              <a:t>11/12/2024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DBEA6E5-3E16-61C4-0E7C-051E0A9276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C3C9A3-8FA8-2829-0597-3F5F2C7E52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D8096A-A55E-421E-A8FE-191310FC56B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7605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slide" Target="slide17.xml"/><Relationship Id="rId4" Type="http://schemas.openxmlformats.org/officeDocument/2006/relationships/audio" Target="../media/audio1.wav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.wav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1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audio" Target="../media/audio1.wav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slide" Target="slide6.xml"/><Relationship Id="rId4" Type="http://schemas.openxmlformats.org/officeDocument/2006/relationships/audio" Target="../media/audio1.wav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slide" Target="slide6.xml"/><Relationship Id="rId4" Type="http://schemas.openxmlformats.org/officeDocument/2006/relationships/audio" Target="../media/audio1.wav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slide" Target="slide6.xml"/><Relationship Id="rId4" Type="http://schemas.openxmlformats.org/officeDocument/2006/relationships/audio" Target="../media/audio1.wav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slide" Target="slide7.xml"/><Relationship Id="rId4" Type="http://schemas.openxmlformats.org/officeDocument/2006/relationships/audio" Target="../media/audio1.wav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slide" Target="slide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audio1.wav"/><Relationship Id="rId5" Type="http://schemas.openxmlformats.org/officeDocument/2006/relationships/slide" Target="slide3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slide" Target="slide4.xml"/><Relationship Id="rId4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slide" Target="slide5.xml"/><Relationship Id="rId5" Type="http://schemas.openxmlformats.org/officeDocument/2006/relationships/image" Target="../media/image2.png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7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slide" Target="slide4.xml"/><Relationship Id="rId4" Type="http://schemas.openxmlformats.org/officeDocument/2006/relationships/audio" Target="../media/audio1.wav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slide" Target="slide16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.xml"/><Relationship Id="rId5" Type="http://schemas.openxmlformats.org/officeDocument/2006/relationships/slide" Target="slide6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1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audio" Target="../media/audio1.wav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16.xml"/><Relationship Id="rId3" Type="http://schemas.openxmlformats.org/officeDocument/2006/relationships/slide" Target="slide7.xml"/><Relationship Id="rId7" Type="http://schemas.openxmlformats.org/officeDocument/2006/relationships/slide" Target="slide6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" Target="slide9.xml"/><Relationship Id="rId5" Type="http://schemas.openxmlformats.org/officeDocument/2006/relationships/audio" Target="../media/audio1.wav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slide" Target="slide16.xml"/><Relationship Id="rId2" Type="http://schemas.openxmlformats.org/officeDocument/2006/relationships/slide" Target="slide10.xml"/><Relationship Id="rId1" Type="http://schemas.openxmlformats.org/officeDocument/2006/relationships/slideLayout" Target="../slideLayouts/slideLayout1.xml"/><Relationship Id="rId6" Type="http://schemas.openxmlformats.org/officeDocument/2006/relationships/slide" Target="slide2.xml"/><Relationship Id="rId5" Type="http://schemas.openxmlformats.org/officeDocument/2006/relationships/slide" Target="slide8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A9CF6E20-8409-772A-40A2-68888770635A}"/>
              </a:ext>
            </a:extLst>
          </p:cNvPr>
          <p:cNvSpPr/>
          <p:nvPr/>
        </p:nvSpPr>
        <p:spPr>
          <a:xfrm>
            <a:off x="-3222206" y="-3383279"/>
            <a:ext cx="3600000" cy="3384000"/>
          </a:xfrm>
          <a:prstGeom prst="roundRect">
            <a:avLst>
              <a:gd name="adj" fmla="val 10880"/>
            </a:avLst>
          </a:prstGeom>
          <a:solidFill>
            <a:srgbClr val="7385A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id="{2807EA85-8772-06AD-C89B-C290D4B5F701}"/>
              </a:ext>
            </a:extLst>
          </p:cNvPr>
          <p:cNvSpPr/>
          <p:nvPr/>
        </p:nvSpPr>
        <p:spPr>
          <a:xfrm>
            <a:off x="11827948" y="6904171"/>
            <a:ext cx="3600000" cy="3384000"/>
          </a:xfrm>
          <a:prstGeom prst="roundRect">
            <a:avLst>
              <a:gd name="adj" fmla="val 10880"/>
            </a:avLst>
          </a:prstGeom>
          <a:solidFill>
            <a:srgbClr val="52658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3A5DCDE-0438-CA25-F0F5-861D0858EE36}"/>
              </a:ext>
            </a:extLst>
          </p:cNvPr>
          <p:cNvSpPr txBox="1"/>
          <p:nvPr/>
        </p:nvSpPr>
        <p:spPr>
          <a:xfrm>
            <a:off x="-31242000" y="-5572750"/>
            <a:ext cx="96316800" cy="23175575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150000" dirty="0">
                <a:solidFill>
                  <a:srgbClr val="E6E7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Ultra Bold" panose="020B0A02020104020203" pitchFamily="34" charset="0"/>
              </a:rPr>
              <a:t>SiMGeD</a:t>
            </a:r>
          </a:p>
        </p:txBody>
      </p:sp>
    </p:spTree>
    <p:extLst>
      <p:ext uri="{BB962C8B-B14F-4D97-AF65-F5344CB8AC3E}">
        <p14:creationId xmlns:p14="http://schemas.microsoft.com/office/powerpoint/2010/main" val="2074041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DC4C71-3764-944A-F97C-91BC7BAA3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A48903EE-5772-FFD3-D545-EE0201B00517}"/>
              </a:ext>
            </a:extLst>
          </p:cNvPr>
          <p:cNvGrpSpPr/>
          <p:nvPr/>
        </p:nvGrpSpPr>
        <p:grpSpPr>
          <a:xfrm>
            <a:off x="3600451" y="953805"/>
            <a:ext cx="7200000" cy="706838"/>
            <a:chOff x="5387926" y="914390"/>
            <a:chExt cx="4320001" cy="706838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0023F2A2-2015-841E-E05E-1F2D35FC35EB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FOTO FORMATO 3X4</a:t>
              </a:r>
            </a:p>
          </p:txBody>
        </p:sp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5E223DCC-AE68-8680-62EA-15CB74F6AAB2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7B3047A1-4537-07E9-75F0-0EA366BBCC0C}"/>
              </a:ext>
            </a:extLst>
          </p:cNvPr>
          <p:cNvGrpSpPr/>
          <p:nvPr/>
        </p:nvGrpSpPr>
        <p:grpSpPr>
          <a:xfrm>
            <a:off x="3600451" y="1789519"/>
            <a:ext cx="7200000" cy="700628"/>
            <a:chOff x="5387926" y="1814965"/>
            <a:chExt cx="7200000" cy="700628"/>
          </a:xfrm>
        </p:grpSpPr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528B8442-578E-2CA5-0F34-38D32C6A8C73}"/>
                </a:ext>
              </a:extLst>
            </p:cNvPr>
            <p:cNvSpPr txBox="1"/>
            <p:nvPr/>
          </p:nvSpPr>
          <p:spPr>
            <a:xfrm>
              <a:off x="5387927" y="1814965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NOME COMPLETO DO COLABORADOR</a:t>
              </a:r>
            </a:p>
          </p:txBody>
        </p:sp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AE94936C-4E1B-A568-B167-0055A33E41C3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pt-BR" sz="1600" dirty="0">
                <a:solidFill>
                  <a:srgbClr val="52658C"/>
                </a:solidFill>
                <a:latin typeface="Candara" panose="020E0502030303020204" pitchFamily="34" charset="0"/>
              </a:endParaRPr>
            </a:p>
          </p:txBody>
        </p:sp>
      </p:grp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282B9BA0-3FC9-0AFB-372B-28368E578DE2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245237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ORIENTAÇÕES:</a:t>
            </a:r>
            <a:endParaRPr lang="pt-BR" sz="1600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Antes de iniciar, leia atentamente 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PROCEDIMENTO DE INTEGRAÇÃO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foto no padrão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3X4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, usada em documentos oficiais;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os documentos em formato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PDF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um documento por vez, em arquivos separados, de acordo com a descrição solicitada no título;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Enviar apenas documentos referentes a atividade exercida pelo colaborador;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Não se esqueça de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 ao finalizar.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7F19263-9AE1-F4F0-6614-031949584F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5587" cy="868781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64C7F9C4-FE73-153D-77DA-D8A3D8FF521E}"/>
              </a:ext>
            </a:extLst>
          </p:cNvPr>
          <p:cNvGrpSpPr/>
          <p:nvPr/>
        </p:nvGrpSpPr>
        <p:grpSpPr>
          <a:xfrm>
            <a:off x="3600451" y="2619023"/>
            <a:ext cx="7200000" cy="706838"/>
            <a:chOff x="5387926" y="914390"/>
            <a:chExt cx="4320001" cy="706838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EF4F24F7-1393-E277-BE2A-6A78BE2C0DFE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CPF DO COLABORADOR (Informe apenas os números, sem ponto ou traço)</a:t>
              </a:r>
            </a:p>
          </p:txBody>
        </p:sp>
        <p:sp>
          <p:nvSpPr>
            <p:cNvPr id="15" name="Retângulo: Cantos Arredondados 14">
              <a:extLst>
                <a:ext uri="{FF2B5EF4-FFF2-40B4-BE49-F238E27FC236}">
                  <a16:creationId xmlns:a16="http://schemas.microsoft.com/office/drawing/2014/main" id="{46EE5B35-A3EB-1D8F-4110-80AD0DAD099C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pt-BR" sz="1600" dirty="0">
                <a:solidFill>
                  <a:srgbClr val="52658C"/>
                </a:solidFill>
                <a:latin typeface="Candara" panose="020E0502030303020204" pitchFamily="34" charset="0"/>
              </a:endParaRP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554036A5-855D-0F16-D90B-C95807CB4AB5}"/>
              </a:ext>
            </a:extLst>
          </p:cNvPr>
          <p:cNvGrpSpPr/>
          <p:nvPr/>
        </p:nvGrpSpPr>
        <p:grpSpPr>
          <a:xfrm>
            <a:off x="3600451" y="3454737"/>
            <a:ext cx="7200000" cy="700628"/>
            <a:chOff x="5387926" y="1814965"/>
            <a:chExt cx="7200000" cy="700628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D10098F2-C9E2-C2EC-4249-8E3DA1AD83DC}"/>
                </a:ext>
              </a:extLst>
            </p:cNvPr>
            <p:cNvSpPr txBox="1"/>
            <p:nvPr/>
          </p:nvSpPr>
          <p:spPr>
            <a:xfrm>
              <a:off x="5387927" y="1814965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FUNÇÃO DO COLABORADOR</a:t>
              </a:r>
            </a:p>
          </p:txBody>
        </p:sp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98B0A8C9-506B-810D-357E-60E85F4F33E4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pt-BR" sz="1600" dirty="0">
                <a:solidFill>
                  <a:srgbClr val="52658C"/>
                </a:solidFill>
                <a:latin typeface="Candara" panose="020E0502030303020204" pitchFamily="34" charset="0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0E5D4F02-E43B-F946-E62D-62F3FA8F9E62}"/>
              </a:ext>
            </a:extLst>
          </p:cNvPr>
          <p:cNvGrpSpPr/>
          <p:nvPr/>
        </p:nvGrpSpPr>
        <p:grpSpPr>
          <a:xfrm>
            <a:off x="3600451" y="4284241"/>
            <a:ext cx="7200000" cy="706838"/>
            <a:chOff x="5387926" y="914390"/>
            <a:chExt cx="4320001" cy="706838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A113908C-20DB-7729-4F59-273B4DDF770E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NOME FANTASIA DA EMPRESA</a:t>
              </a:r>
            </a:p>
          </p:txBody>
        </p:sp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FC62D336-98C4-5F7D-D9A4-98B0B11B2AC7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pt-BR" sz="1600" dirty="0">
                <a:solidFill>
                  <a:srgbClr val="52658C"/>
                </a:solidFill>
                <a:latin typeface="Candara" panose="020E0502030303020204" pitchFamily="34" charset="0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82DEDFAF-CBDB-7906-151A-21EB0AAEE954}"/>
              </a:ext>
            </a:extLst>
          </p:cNvPr>
          <p:cNvGrpSpPr/>
          <p:nvPr/>
        </p:nvGrpSpPr>
        <p:grpSpPr>
          <a:xfrm>
            <a:off x="3600451" y="5119955"/>
            <a:ext cx="7200000" cy="700628"/>
            <a:chOff x="5387926" y="1814965"/>
            <a:chExt cx="7200000" cy="700628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C3828095-B3F7-2896-8F59-7A3251AACD5B}"/>
                </a:ext>
              </a:extLst>
            </p:cNvPr>
            <p:cNvSpPr txBox="1"/>
            <p:nvPr/>
          </p:nvSpPr>
          <p:spPr>
            <a:xfrm>
              <a:off x="5387927" y="1814965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PGR DA EMPRESA</a:t>
              </a:r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1117E9AD-31E4-A657-0FCB-74FF5A39CEB5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50D627EA-65DA-E647-410E-03060D5EAA30}"/>
              </a:ext>
            </a:extLst>
          </p:cNvPr>
          <p:cNvGrpSpPr/>
          <p:nvPr/>
        </p:nvGrpSpPr>
        <p:grpSpPr>
          <a:xfrm>
            <a:off x="3600451" y="5949459"/>
            <a:ext cx="7200000" cy="706838"/>
            <a:chOff x="5387926" y="914390"/>
            <a:chExt cx="4320001" cy="706838"/>
          </a:xfrm>
        </p:grpSpPr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8C22FBAF-D56B-4BD2-8706-1BB910654518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PCMSO DA EMPRESA</a:t>
              </a:r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64B6063E-ADBD-7128-D170-6DA2D713777C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31" name="Retângulo: Cantos Arredondados 30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D4C457-66C1-6533-6231-2FD63A1E19E1}"/>
              </a:ext>
            </a:extLst>
          </p:cNvPr>
          <p:cNvSpPr>
            <a:spLocks noChangeAspect="1"/>
          </p:cNvSpPr>
          <p:nvPr/>
        </p:nvSpPr>
        <p:spPr>
          <a:xfrm>
            <a:off x="10935094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chemeClr val="accent6">
              <a:alpha val="75000"/>
            </a:scheme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SALVAR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EE7532C8-3902-7ED4-401B-391FF8ED9191}"/>
              </a:ext>
            </a:extLst>
          </p:cNvPr>
          <p:cNvSpPr txBox="1"/>
          <p:nvPr/>
        </p:nvSpPr>
        <p:spPr>
          <a:xfrm>
            <a:off x="3600451" y="308814"/>
            <a:ext cx="716900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1600" b="1" dirty="0">
                <a:solidFill>
                  <a:srgbClr val="52658C"/>
                </a:solidFill>
                <a:latin typeface="Candara" panose="020E0502030303020204" pitchFamily="34" charset="0"/>
              </a:rPr>
              <a:t>01. DADOS INICIAIS</a:t>
            </a:r>
          </a:p>
        </p:txBody>
      </p:sp>
      <p:sp>
        <p:nvSpPr>
          <p:cNvPr id="35" name="Retângulo 34">
            <a:hlinkClick r:id="rId5" action="ppaction://hlinksldjump"/>
            <a:extLst>
              <a:ext uri="{FF2B5EF4-FFF2-40B4-BE49-F238E27FC236}">
                <a16:creationId xmlns:a16="http://schemas.microsoft.com/office/drawing/2014/main" id="{7AAE419D-4331-40DA-3F48-0CC961CC7EDF}"/>
              </a:ext>
            </a:extLst>
          </p:cNvPr>
          <p:cNvSpPr/>
          <p:nvPr/>
        </p:nvSpPr>
        <p:spPr>
          <a:xfrm>
            <a:off x="552720" y="1405997"/>
            <a:ext cx="2268030" cy="46743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o Explicativo: Linha Dobrada 1">
            <a:extLst>
              <a:ext uri="{FF2B5EF4-FFF2-40B4-BE49-F238E27FC236}">
                <a16:creationId xmlns:a16="http://schemas.microsoft.com/office/drawing/2014/main" id="{BE61B877-02D4-1324-7E26-4DA853BDE23F}"/>
              </a:ext>
            </a:extLst>
          </p:cNvPr>
          <p:cNvSpPr/>
          <p:nvPr/>
        </p:nvSpPr>
        <p:spPr>
          <a:xfrm>
            <a:off x="5760452" y="172794"/>
            <a:ext cx="1636949" cy="864623"/>
          </a:xfrm>
          <a:prstGeom prst="borderCallout2">
            <a:avLst>
              <a:gd name="adj1" fmla="val 77653"/>
              <a:gd name="adj2" fmla="val -4798"/>
              <a:gd name="adj3" fmla="val 192298"/>
              <a:gd name="adj4" fmla="val -76905"/>
              <a:gd name="adj5" fmla="val 155473"/>
              <a:gd name="adj6" fmla="val -194257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1. Selecione o </a:t>
            </a:r>
            <a:r>
              <a:rPr lang="pt-BR" b="1" dirty="0"/>
              <a:t>LINK</a:t>
            </a:r>
          </a:p>
        </p:txBody>
      </p:sp>
      <p:sp>
        <p:nvSpPr>
          <p:cNvPr id="4" name="Texto Explicativo: Linha Dobrada 3">
            <a:extLst>
              <a:ext uri="{FF2B5EF4-FFF2-40B4-BE49-F238E27FC236}">
                <a16:creationId xmlns:a16="http://schemas.microsoft.com/office/drawing/2014/main" id="{75276937-EA12-4085-ADA5-26775B829CE1}"/>
              </a:ext>
            </a:extLst>
          </p:cNvPr>
          <p:cNvSpPr/>
          <p:nvPr/>
        </p:nvSpPr>
        <p:spPr>
          <a:xfrm>
            <a:off x="10341352" y="4506250"/>
            <a:ext cx="1636949" cy="864623"/>
          </a:xfrm>
          <a:prstGeom prst="borderCallout2">
            <a:avLst>
              <a:gd name="adj1" fmla="val 109782"/>
              <a:gd name="adj2" fmla="val 48234"/>
              <a:gd name="adj3" fmla="val 146783"/>
              <a:gd name="adj4" fmla="val 70876"/>
              <a:gd name="adj5" fmla="val 213037"/>
              <a:gd name="adj6" fmla="val 701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2. Selecione </a:t>
            </a:r>
            <a:r>
              <a:rPr lang="pt-BR" b="1" dirty="0"/>
              <a:t>SALVAR</a:t>
            </a:r>
          </a:p>
        </p:txBody>
      </p:sp>
    </p:spTree>
    <p:extLst>
      <p:ext uri="{BB962C8B-B14F-4D97-AF65-F5344CB8AC3E}">
        <p14:creationId xmlns:p14="http://schemas.microsoft.com/office/powerpoint/2010/main" val="1697111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52A1831-5EFB-C73B-A4DF-872C699524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873CF94A-9AE9-1AC0-BF99-49D74189A8C7}"/>
              </a:ext>
            </a:extLst>
          </p:cNvPr>
          <p:cNvGrpSpPr/>
          <p:nvPr/>
        </p:nvGrpSpPr>
        <p:grpSpPr>
          <a:xfrm>
            <a:off x="3600451" y="953805"/>
            <a:ext cx="7200000" cy="706838"/>
            <a:chOff x="5387926" y="914390"/>
            <a:chExt cx="4320001" cy="706838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71599E38-7B9D-C60F-CBAC-61EA1FC4C9E9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NR-07: ATESTADO DE SAÚDE OCUPACIONAL - ASO</a:t>
              </a:r>
            </a:p>
          </p:txBody>
        </p:sp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D2B221BE-D205-811C-999E-69CCC8E44FFC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A8286605-2EE5-1FFE-1766-4275E2944BB9}"/>
              </a:ext>
            </a:extLst>
          </p:cNvPr>
          <p:cNvGrpSpPr/>
          <p:nvPr/>
        </p:nvGrpSpPr>
        <p:grpSpPr>
          <a:xfrm>
            <a:off x="3600451" y="1789519"/>
            <a:ext cx="7200000" cy="700628"/>
            <a:chOff x="5387926" y="1814965"/>
            <a:chExt cx="7200000" cy="700628"/>
          </a:xfrm>
        </p:grpSpPr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28E65C24-68AD-8508-4CC6-BB8FC11EA97A}"/>
                </a:ext>
              </a:extLst>
            </p:cNvPr>
            <p:cNvSpPr txBox="1"/>
            <p:nvPr/>
          </p:nvSpPr>
          <p:spPr>
            <a:xfrm>
              <a:off x="5387926" y="1814965"/>
              <a:ext cx="7199997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CONTRATO DE PRESTAÇÃO DE SERVIÇO (</a:t>
              </a:r>
              <a:r>
                <a:rPr lang="pt-BR" sz="1600" b="1" dirty="0">
                  <a:solidFill>
                    <a:srgbClr val="52658C"/>
                  </a:solidFill>
                  <a:latin typeface="Candara" panose="020E0502030303020204" pitchFamily="34" charset="0"/>
                </a:rPr>
                <a:t>APENAS AUTÔNOMOS</a:t>
              </a:r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)</a:t>
              </a:r>
            </a:p>
          </p:txBody>
        </p:sp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698F2FC3-D2ED-23D6-7564-825CCD55C93F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301AC1F6-6AF7-ADA3-7079-899BC8C9FD50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245237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b="1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ORIENTAÇÕES:</a:t>
            </a:r>
            <a:endParaRPr lang="pt-BR" sz="1600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Antes de iniciar, leia atentamente 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PROCEDIMENTO DE INTEGRAÇÃO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foto no padrão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3X4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, usada em documentos oficiais;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os documentos em formato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PDF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um documento por vez, em arquivos separados, de acordo com a descrição solicitada no título;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Enviar apenas documentos referentes a atividade exercida pelo colaborador;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Não se esqueça de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 ao finalizar.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E1F1B5F-1729-39E3-3EEA-BAFAC0088B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5587" cy="868781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CF7FD190-2AC6-2D17-A205-ED9D4FABDECC}"/>
              </a:ext>
            </a:extLst>
          </p:cNvPr>
          <p:cNvGrpSpPr/>
          <p:nvPr/>
        </p:nvGrpSpPr>
        <p:grpSpPr>
          <a:xfrm>
            <a:off x="3600451" y="2619023"/>
            <a:ext cx="7200000" cy="706838"/>
            <a:chOff x="5387926" y="914390"/>
            <a:chExt cx="4320001" cy="706838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C495F2F6-CDDD-1C02-4590-DA6BAA20C372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CONTRATO SOCIAL / Nº DO CNPJ (</a:t>
              </a:r>
              <a:r>
                <a:rPr lang="pt-BR" sz="1600" b="1" dirty="0">
                  <a:solidFill>
                    <a:srgbClr val="52658C"/>
                  </a:solidFill>
                  <a:latin typeface="Candara" panose="020E0502030303020204" pitchFamily="34" charset="0"/>
                </a:rPr>
                <a:t>APENAS AUTÔNOMOS</a:t>
              </a:r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)</a:t>
              </a:r>
            </a:p>
          </p:txBody>
        </p:sp>
        <p:sp>
          <p:nvSpPr>
            <p:cNvPr id="15" name="Retângulo: Cantos Arredondados 14">
              <a:extLst>
                <a:ext uri="{FF2B5EF4-FFF2-40B4-BE49-F238E27FC236}">
                  <a16:creationId xmlns:a16="http://schemas.microsoft.com/office/drawing/2014/main" id="{13ADE4B1-AB53-79A3-FA66-1CBA222EE178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7E6E2961-08EC-F26C-981A-F193DBEF5089}"/>
              </a:ext>
            </a:extLst>
          </p:cNvPr>
          <p:cNvGrpSpPr/>
          <p:nvPr/>
        </p:nvGrpSpPr>
        <p:grpSpPr>
          <a:xfrm>
            <a:off x="3600451" y="3454737"/>
            <a:ext cx="7200000" cy="700628"/>
            <a:chOff x="5387926" y="1814965"/>
            <a:chExt cx="7200000" cy="700628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D67E2C94-BF6B-B34E-9221-1AF1EB9A4E5E}"/>
                </a:ext>
              </a:extLst>
            </p:cNvPr>
            <p:cNvSpPr txBox="1"/>
            <p:nvPr/>
          </p:nvSpPr>
          <p:spPr>
            <a:xfrm>
              <a:off x="5387927" y="1814965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CONTRATO DE TRABALHO (</a:t>
              </a:r>
              <a:r>
                <a:rPr lang="pt-BR" sz="1600" b="1" dirty="0">
                  <a:solidFill>
                    <a:srgbClr val="52658C"/>
                  </a:solidFill>
                  <a:latin typeface="Candara" panose="020E0502030303020204" pitchFamily="34" charset="0"/>
                </a:rPr>
                <a:t>APENAS CLT</a:t>
              </a:r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)</a:t>
              </a:r>
            </a:p>
          </p:txBody>
        </p:sp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97C05C62-18A1-D3ED-C7B7-8F3A7BBEA27A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E944DA93-176C-B0BA-139E-E4638906D98E}"/>
              </a:ext>
            </a:extLst>
          </p:cNvPr>
          <p:cNvGrpSpPr/>
          <p:nvPr/>
        </p:nvGrpSpPr>
        <p:grpSpPr>
          <a:xfrm>
            <a:off x="3600451" y="4284241"/>
            <a:ext cx="7200000" cy="706838"/>
            <a:chOff x="5387926" y="914390"/>
            <a:chExt cx="4320001" cy="706838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62791FDD-ADCA-D90E-41F9-54404737958D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FICHA DE REGISTRO  (</a:t>
              </a:r>
              <a:r>
                <a:rPr lang="pt-BR" sz="1600" b="1" dirty="0">
                  <a:solidFill>
                    <a:srgbClr val="52658C"/>
                  </a:solidFill>
                  <a:latin typeface="Candara" panose="020E0502030303020204" pitchFamily="34" charset="0"/>
                </a:rPr>
                <a:t>APENAS CLT</a:t>
              </a:r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)</a:t>
              </a:r>
            </a:p>
          </p:txBody>
        </p:sp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61316FA3-3025-53D3-1090-D7D360B9232D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65F17F23-856D-4AA9-E8F7-89DC885088D8}"/>
              </a:ext>
            </a:extLst>
          </p:cNvPr>
          <p:cNvGrpSpPr/>
          <p:nvPr/>
        </p:nvGrpSpPr>
        <p:grpSpPr>
          <a:xfrm>
            <a:off x="3600451" y="5119955"/>
            <a:ext cx="7200000" cy="700628"/>
            <a:chOff x="5387926" y="1814965"/>
            <a:chExt cx="7200000" cy="700628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97182985-3ABC-CA9A-55B1-BBA688847088}"/>
                </a:ext>
              </a:extLst>
            </p:cNvPr>
            <p:cNvSpPr txBox="1"/>
            <p:nvPr/>
          </p:nvSpPr>
          <p:spPr>
            <a:xfrm>
              <a:off x="5387927" y="1814965"/>
              <a:ext cx="7199996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FICHA DE EQUIPAMENTO DE PROTEÇÃO INDIVIDUAL – EPI (</a:t>
              </a:r>
              <a:r>
                <a:rPr lang="pt-BR" sz="1600" b="1" dirty="0">
                  <a:solidFill>
                    <a:srgbClr val="52658C"/>
                  </a:solidFill>
                  <a:latin typeface="Candara" panose="020E0502030303020204" pitchFamily="34" charset="0"/>
                </a:rPr>
                <a:t>AUTÔNOMOS/CLT</a:t>
              </a:r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)</a:t>
              </a:r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D7593AFC-1C5F-585C-048F-0AE886EFF5D3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B0496DF8-CEED-B5B7-CAAE-6E9E9C342615}"/>
              </a:ext>
            </a:extLst>
          </p:cNvPr>
          <p:cNvGrpSpPr/>
          <p:nvPr/>
        </p:nvGrpSpPr>
        <p:grpSpPr>
          <a:xfrm>
            <a:off x="3600451" y="5949459"/>
            <a:ext cx="7200000" cy="706838"/>
            <a:chOff x="5387926" y="914390"/>
            <a:chExt cx="4320001" cy="706838"/>
          </a:xfrm>
        </p:grpSpPr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7F178452-7F57-B956-089A-BA603CF7BA17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DOCUMENTO DE IDENTIFICAÇÃO: RG OU CNH (</a:t>
              </a:r>
              <a:r>
                <a:rPr lang="pt-BR" sz="1600" b="1" dirty="0">
                  <a:solidFill>
                    <a:srgbClr val="52658C"/>
                  </a:solidFill>
                  <a:latin typeface="Candara" panose="020E0502030303020204" pitchFamily="34" charset="0"/>
                </a:rPr>
                <a:t>AUTÔNOMOS/CLT</a:t>
              </a:r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)</a:t>
              </a:r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A6929D27-5DD8-C5E3-F01B-EA9316DCC188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31" name="Retângulo: Cantos Arredondados 30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BCBA33A1-D83E-6768-7A67-5D2891562C68}"/>
              </a:ext>
            </a:extLst>
          </p:cNvPr>
          <p:cNvSpPr>
            <a:spLocks noChangeAspect="1"/>
          </p:cNvSpPr>
          <p:nvPr/>
        </p:nvSpPr>
        <p:spPr>
          <a:xfrm>
            <a:off x="10935094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chemeClr val="accent6">
              <a:alpha val="75000"/>
            </a:scheme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SALVAR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6ECCDA68-DCD4-0FB3-3F9F-4CE1707DA886}"/>
              </a:ext>
            </a:extLst>
          </p:cNvPr>
          <p:cNvSpPr txBox="1"/>
          <p:nvPr/>
        </p:nvSpPr>
        <p:spPr>
          <a:xfrm>
            <a:off x="3600451" y="308814"/>
            <a:ext cx="716900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1600" b="1" dirty="0">
                <a:solidFill>
                  <a:srgbClr val="52658C"/>
                </a:solidFill>
                <a:latin typeface="Candara" panose="020E0502030303020204" pitchFamily="34" charset="0"/>
              </a:rPr>
              <a:t>02. MEDICINA DO TRABALHO E DOCUMENTOS DE CONTRATAÇÃO</a:t>
            </a:r>
          </a:p>
        </p:txBody>
      </p:sp>
      <p:sp>
        <p:nvSpPr>
          <p:cNvPr id="2" name="Texto Explicativo: Linha Dobrada 1">
            <a:extLst>
              <a:ext uri="{FF2B5EF4-FFF2-40B4-BE49-F238E27FC236}">
                <a16:creationId xmlns:a16="http://schemas.microsoft.com/office/drawing/2014/main" id="{36D02AD1-24EE-7CEF-3E59-0B2BC613A48C}"/>
              </a:ext>
            </a:extLst>
          </p:cNvPr>
          <p:cNvSpPr/>
          <p:nvPr/>
        </p:nvSpPr>
        <p:spPr>
          <a:xfrm>
            <a:off x="10341352" y="4506250"/>
            <a:ext cx="1636949" cy="864623"/>
          </a:xfrm>
          <a:prstGeom prst="borderCallout2">
            <a:avLst>
              <a:gd name="adj1" fmla="val 109782"/>
              <a:gd name="adj2" fmla="val 48234"/>
              <a:gd name="adj3" fmla="val 146783"/>
              <a:gd name="adj4" fmla="val 70876"/>
              <a:gd name="adj5" fmla="val 213037"/>
              <a:gd name="adj6" fmla="val 701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</a:t>
            </a:r>
            <a:r>
              <a:rPr lang="pt-BR" b="1" dirty="0"/>
              <a:t>SALVAR</a:t>
            </a:r>
          </a:p>
        </p:txBody>
      </p:sp>
    </p:spTree>
    <p:extLst>
      <p:ext uri="{BB962C8B-B14F-4D97-AF65-F5344CB8AC3E}">
        <p14:creationId xmlns:p14="http://schemas.microsoft.com/office/powerpoint/2010/main" val="3824820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F78962-2393-5AC6-4B39-57021CD3B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B53BF431-8FF7-8C1D-DE3F-38F056B401EA}"/>
              </a:ext>
            </a:extLst>
          </p:cNvPr>
          <p:cNvGrpSpPr/>
          <p:nvPr/>
        </p:nvGrpSpPr>
        <p:grpSpPr>
          <a:xfrm>
            <a:off x="3600451" y="953805"/>
            <a:ext cx="7200000" cy="706838"/>
            <a:chOff x="5387926" y="914390"/>
            <a:chExt cx="4320001" cy="706838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6E466D54-FBFB-2233-5434-D3AE52EBFDF0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NR-01: ORDEM DE SERVIÇO </a:t>
              </a:r>
            </a:p>
          </p:txBody>
        </p:sp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2B5B4D70-9206-772E-0120-FC22F023F99D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C3A01368-0F74-2A13-F55C-C1917B60FC1D}"/>
              </a:ext>
            </a:extLst>
          </p:cNvPr>
          <p:cNvGrpSpPr/>
          <p:nvPr/>
        </p:nvGrpSpPr>
        <p:grpSpPr>
          <a:xfrm>
            <a:off x="3600451" y="1789519"/>
            <a:ext cx="7200000" cy="700628"/>
            <a:chOff x="5387926" y="1814965"/>
            <a:chExt cx="7200000" cy="700628"/>
          </a:xfrm>
        </p:grpSpPr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649E9D3D-9404-51B8-2653-C2B4DFBA4CA7}"/>
                </a:ext>
              </a:extLst>
            </p:cNvPr>
            <p:cNvSpPr txBox="1"/>
            <p:nvPr/>
          </p:nvSpPr>
          <p:spPr>
            <a:xfrm>
              <a:off x="5387927" y="1814965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NR-06: TREINAMENTO PARA O USO DE EPI </a:t>
              </a:r>
            </a:p>
          </p:txBody>
        </p:sp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0A2FB578-A361-A128-577A-CFE6B0F51EDF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08817104-A5A2-EC6C-C54A-19361688A228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245237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b="1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ORIENTAÇÕES:</a:t>
            </a:r>
            <a:endParaRPr lang="pt-BR" sz="1600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Antes de iniciar, leia atentamente 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PROCEDIMENTO DE INTEGRAÇÃO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foto no padrão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3X4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, usada em documentos oficiais;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os documentos em formato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PDF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um documento por vez, em arquivos separados, de acordo com a descrição solicitada no título;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Enviar apenas documentos referentes a atividade exercida pelo colaborador;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Não se esqueça de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 ao finalizar.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E54C9369-69F4-DB10-9325-03B2EDCCF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5587" cy="868781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245A1CB9-E224-5E18-2DAA-3DB49A63C289}"/>
              </a:ext>
            </a:extLst>
          </p:cNvPr>
          <p:cNvGrpSpPr/>
          <p:nvPr/>
        </p:nvGrpSpPr>
        <p:grpSpPr>
          <a:xfrm>
            <a:off x="3600451" y="2619023"/>
            <a:ext cx="7200000" cy="706838"/>
            <a:chOff x="5387926" y="914390"/>
            <a:chExt cx="4320001" cy="706838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F3CA9311-9D0E-CBE9-5771-32864CCE2CE7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NR-10: SEGURANÇA EM INSTALAÇÕES E SERVIÇOS EM ELETRICIDADE</a:t>
              </a:r>
            </a:p>
          </p:txBody>
        </p:sp>
        <p:sp>
          <p:nvSpPr>
            <p:cNvPr id="15" name="Retângulo: Cantos Arredondados 14">
              <a:extLst>
                <a:ext uri="{FF2B5EF4-FFF2-40B4-BE49-F238E27FC236}">
                  <a16:creationId xmlns:a16="http://schemas.microsoft.com/office/drawing/2014/main" id="{ADAE7628-D0F0-1244-F10E-2736BC8478BF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56602AB-63CC-D4F4-DFDC-2104ADB67011}"/>
              </a:ext>
            </a:extLst>
          </p:cNvPr>
          <p:cNvGrpSpPr/>
          <p:nvPr/>
        </p:nvGrpSpPr>
        <p:grpSpPr>
          <a:xfrm>
            <a:off x="3600451" y="3454737"/>
            <a:ext cx="7200000" cy="700628"/>
            <a:chOff x="5387926" y="1814965"/>
            <a:chExt cx="7200000" cy="700628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902E9B42-DCBC-B7B3-9AEC-E04F1ECCEEA8}"/>
                </a:ext>
              </a:extLst>
            </p:cNvPr>
            <p:cNvSpPr txBox="1"/>
            <p:nvPr/>
          </p:nvSpPr>
          <p:spPr>
            <a:xfrm>
              <a:off x="5387926" y="1814965"/>
              <a:ext cx="7199997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NR-11: TRANSP., MOVIMENTAÇÃO, ARMAZENAGEM E MANUSEIO DE MATERIAIS</a:t>
              </a:r>
            </a:p>
          </p:txBody>
        </p:sp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36A2FBEF-0F4F-1402-1CE1-4D90429C93EE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7D223DA6-3B51-42C1-85AB-05D95C19AFAD}"/>
              </a:ext>
            </a:extLst>
          </p:cNvPr>
          <p:cNvGrpSpPr/>
          <p:nvPr/>
        </p:nvGrpSpPr>
        <p:grpSpPr>
          <a:xfrm>
            <a:off x="3600451" y="4284241"/>
            <a:ext cx="7200000" cy="706838"/>
            <a:chOff x="5387926" y="914390"/>
            <a:chExt cx="4320001" cy="706838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EBE9E92F-C646-D635-427A-9FE750048A25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NR-12: SEGURANÇA NO TRABALHO EM MÁQUINAS E EQUIPAMENTOS</a:t>
              </a:r>
            </a:p>
          </p:txBody>
        </p:sp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D1C49CC7-5E10-04DA-9569-625945DB615D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72A6CABA-B778-6DC1-5EB1-C8AD04984915}"/>
              </a:ext>
            </a:extLst>
          </p:cNvPr>
          <p:cNvGrpSpPr/>
          <p:nvPr/>
        </p:nvGrpSpPr>
        <p:grpSpPr>
          <a:xfrm>
            <a:off x="3600451" y="5119955"/>
            <a:ext cx="7200000" cy="700628"/>
            <a:chOff x="5387926" y="1814965"/>
            <a:chExt cx="7200000" cy="700628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8203CF84-4393-6761-3F93-533BB26BBFBA}"/>
                </a:ext>
              </a:extLst>
            </p:cNvPr>
            <p:cNvSpPr txBox="1"/>
            <p:nvPr/>
          </p:nvSpPr>
          <p:spPr>
            <a:xfrm>
              <a:off x="5387927" y="1814965"/>
              <a:ext cx="7199996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NR-13: CALDEIRAS, VASOS PRESSÃO, TUBULAÇÕES, TANQUES METÁLICOS</a:t>
              </a:r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5A8B0BA8-330A-67E6-7789-E8AFC913BD54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824C55B1-2E13-98B6-2FC0-E1DA4111D1D6}"/>
              </a:ext>
            </a:extLst>
          </p:cNvPr>
          <p:cNvGrpSpPr/>
          <p:nvPr/>
        </p:nvGrpSpPr>
        <p:grpSpPr>
          <a:xfrm>
            <a:off x="3600451" y="5949459"/>
            <a:ext cx="7200000" cy="706838"/>
            <a:chOff x="5387926" y="914390"/>
            <a:chExt cx="4320001" cy="706838"/>
          </a:xfrm>
        </p:grpSpPr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B25B698E-2DB4-8CA0-770D-8CD6D3341825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NR-17: ERGONOMIA </a:t>
              </a:r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C0C655A8-A865-235C-022C-47C68659FC42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31" name="Retângulo: Cantos Arredondados 30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8E740911-6EED-19A8-2DB1-94FB8BC8A26D}"/>
              </a:ext>
            </a:extLst>
          </p:cNvPr>
          <p:cNvSpPr>
            <a:spLocks noChangeAspect="1"/>
          </p:cNvSpPr>
          <p:nvPr/>
        </p:nvSpPr>
        <p:spPr>
          <a:xfrm>
            <a:off x="10935094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chemeClr val="accent6">
              <a:alpha val="75000"/>
            </a:scheme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SALVAR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F2DA520-C9CF-9E95-3721-E3208DB9268C}"/>
              </a:ext>
            </a:extLst>
          </p:cNvPr>
          <p:cNvSpPr txBox="1"/>
          <p:nvPr/>
        </p:nvSpPr>
        <p:spPr>
          <a:xfrm>
            <a:off x="3600451" y="308814"/>
            <a:ext cx="716900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1600" b="1" dirty="0">
                <a:solidFill>
                  <a:srgbClr val="52658C"/>
                </a:solidFill>
                <a:latin typeface="Candara" panose="020E0502030303020204" pitchFamily="34" charset="0"/>
              </a:rPr>
              <a:t>03. CERTIFICADOS</a:t>
            </a:r>
          </a:p>
        </p:txBody>
      </p:sp>
      <p:sp>
        <p:nvSpPr>
          <p:cNvPr id="12" name="Texto Explicativo: Linha Dobrada 11">
            <a:extLst>
              <a:ext uri="{FF2B5EF4-FFF2-40B4-BE49-F238E27FC236}">
                <a16:creationId xmlns:a16="http://schemas.microsoft.com/office/drawing/2014/main" id="{0F2C5DF7-E743-ABD0-D51C-C8B5EA277F2D}"/>
              </a:ext>
            </a:extLst>
          </p:cNvPr>
          <p:cNvSpPr/>
          <p:nvPr/>
        </p:nvSpPr>
        <p:spPr>
          <a:xfrm>
            <a:off x="10341352" y="4506250"/>
            <a:ext cx="1636949" cy="864623"/>
          </a:xfrm>
          <a:prstGeom prst="borderCallout2">
            <a:avLst>
              <a:gd name="adj1" fmla="val 109782"/>
              <a:gd name="adj2" fmla="val 48234"/>
              <a:gd name="adj3" fmla="val 146783"/>
              <a:gd name="adj4" fmla="val 70876"/>
              <a:gd name="adj5" fmla="val 213037"/>
              <a:gd name="adj6" fmla="val 701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</a:t>
            </a:r>
            <a:r>
              <a:rPr lang="pt-BR" b="1" dirty="0"/>
              <a:t>SALVAR</a:t>
            </a:r>
          </a:p>
        </p:txBody>
      </p:sp>
    </p:spTree>
    <p:extLst>
      <p:ext uri="{BB962C8B-B14F-4D97-AF65-F5344CB8AC3E}">
        <p14:creationId xmlns:p14="http://schemas.microsoft.com/office/powerpoint/2010/main" val="2186329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CB2AAE9-A19B-801F-F663-80CFB1050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97EECDC2-3124-57D2-084A-F2DDC24C514D}"/>
              </a:ext>
            </a:extLst>
          </p:cNvPr>
          <p:cNvGrpSpPr/>
          <p:nvPr/>
        </p:nvGrpSpPr>
        <p:grpSpPr>
          <a:xfrm>
            <a:off x="3600451" y="120685"/>
            <a:ext cx="7200000" cy="706838"/>
            <a:chOff x="5387926" y="914390"/>
            <a:chExt cx="4320001" cy="706838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9B1C97F1-4345-A9F3-2149-CEB8896EF2AB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NR-18: SEGURANÇA E SAÚDE NO TRABALHO NA INDÚSTRIA DA CONSTRUÇÃO</a:t>
              </a:r>
            </a:p>
          </p:txBody>
        </p:sp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B6430858-2744-15BF-D1DC-8B2DBE2B2465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4E84788A-3BE7-246F-E078-2A57B02C576C}"/>
              </a:ext>
            </a:extLst>
          </p:cNvPr>
          <p:cNvGrpSpPr/>
          <p:nvPr/>
        </p:nvGrpSpPr>
        <p:grpSpPr>
          <a:xfrm>
            <a:off x="3600451" y="956399"/>
            <a:ext cx="7200000" cy="764775"/>
            <a:chOff x="5387926" y="1814965"/>
            <a:chExt cx="7200000" cy="764775"/>
          </a:xfrm>
        </p:grpSpPr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AF5AD313-224B-E805-2B8C-4CAE4D1C4BE6}"/>
                </a:ext>
              </a:extLst>
            </p:cNvPr>
            <p:cNvSpPr txBox="1"/>
            <p:nvPr/>
          </p:nvSpPr>
          <p:spPr>
            <a:xfrm>
              <a:off x="5387927" y="1814965"/>
              <a:ext cx="7199996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NR-20: SEGURANÇA NO TRABALHO COM INFLAMÁVEIS E COMBUSTÍVEIS</a:t>
              </a:r>
            </a:p>
          </p:txBody>
        </p:sp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5BD8467F-1A20-3F39-163B-A669B41F1903}"/>
                </a:ext>
              </a:extLst>
            </p:cNvPr>
            <p:cNvSpPr/>
            <p:nvPr/>
          </p:nvSpPr>
          <p:spPr>
            <a:xfrm>
              <a:off x="5387926" y="2219740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65ADD3C9-7756-FC2A-082C-E415EB75B7D1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245237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b="1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ORIENTAÇÕES:</a:t>
            </a:r>
            <a:endParaRPr lang="pt-BR" sz="1600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Antes de iniciar, leia atentamente 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PROCEDIMENTO DE INTEGRAÇÃO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foto no padrão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3X4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, usada em documentos oficiais;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os documentos em formato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PDF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um documento por vez, em arquivos separados, de acordo com a descrição solicitada no título;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Enviar apenas documentos referentes a atividade exercida pelo colaborador;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Não se esqueça de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 ao finalizar.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F87CD73-B185-0468-0108-8EDE56588A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5587" cy="868781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E4A32757-892A-1E4A-D4EC-4E8F0F6D4D94}"/>
              </a:ext>
            </a:extLst>
          </p:cNvPr>
          <p:cNvGrpSpPr/>
          <p:nvPr/>
        </p:nvGrpSpPr>
        <p:grpSpPr>
          <a:xfrm>
            <a:off x="3600451" y="1785903"/>
            <a:ext cx="7200000" cy="706838"/>
            <a:chOff x="5387926" y="914390"/>
            <a:chExt cx="4320001" cy="706838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161A82C1-C7CF-8727-C3CE-C6B631629BD7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NR-33: SEGURANÇA E SAÚDE NO TRABALHO EM ESPAÇOS CONFINADOS </a:t>
              </a:r>
            </a:p>
          </p:txBody>
        </p:sp>
        <p:sp>
          <p:nvSpPr>
            <p:cNvPr id="15" name="Retângulo: Cantos Arredondados 14">
              <a:extLst>
                <a:ext uri="{FF2B5EF4-FFF2-40B4-BE49-F238E27FC236}">
                  <a16:creationId xmlns:a16="http://schemas.microsoft.com/office/drawing/2014/main" id="{2A3C0C87-1115-A450-0337-E35DB56FA486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8AD169D1-7F7B-D937-7A2F-FF018E16EF12}"/>
              </a:ext>
            </a:extLst>
          </p:cNvPr>
          <p:cNvGrpSpPr/>
          <p:nvPr/>
        </p:nvGrpSpPr>
        <p:grpSpPr>
          <a:xfrm>
            <a:off x="3600451" y="2621617"/>
            <a:ext cx="7200000" cy="700628"/>
            <a:chOff x="5387926" y="1814965"/>
            <a:chExt cx="7200000" cy="700628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347346A8-2016-A82E-C483-34F60C4D62FD}"/>
                </a:ext>
              </a:extLst>
            </p:cNvPr>
            <p:cNvSpPr txBox="1"/>
            <p:nvPr/>
          </p:nvSpPr>
          <p:spPr>
            <a:xfrm>
              <a:off x="5387926" y="1814965"/>
              <a:ext cx="7199997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NR-35: TRABALHO EM ALTURA</a:t>
              </a:r>
            </a:p>
          </p:txBody>
        </p:sp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747DA12E-3F43-3B60-FCA5-B5B2E4A92E1B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9D5ED4CB-2AB3-EBA3-8563-8CF8DEC3EDF6}"/>
              </a:ext>
            </a:extLst>
          </p:cNvPr>
          <p:cNvGrpSpPr/>
          <p:nvPr/>
        </p:nvGrpSpPr>
        <p:grpSpPr>
          <a:xfrm>
            <a:off x="3600451" y="3451121"/>
            <a:ext cx="7200000" cy="706838"/>
            <a:chOff x="5387926" y="914390"/>
            <a:chExt cx="4320001" cy="706838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7DECD69F-7520-DCC2-9EED-17F585E09FE9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CERTIFICADO DE QUALIFICAÇÃO NA ÁREA DE ATUAÇÃO</a:t>
              </a:r>
            </a:p>
          </p:txBody>
        </p:sp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C5D81475-2976-F80E-6365-3081D86E94C6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9A050BFA-9828-3E89-9423-010CF654551A}"/>
              </a:ext>
            </a:extLst>
          </p:cNvPr>
          <p:cNvGrpSpPr/>
          <p:nvPr/>
        </p:nvGrpSpPr>
        <p:grpSpPr>
          <a:xfrm>
            <a:off x="3600451" y="4286835"/>
            <a:ext cx="7200000" cy="700628"/>
            <a:chOff x="5387926" y="1814965"/>
            <a:chExt cx="7200000" cy="700628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D77506C2-1581-87F6-0FEB-9C484591FC65}"/>
                </a:ext>
              </a:extLst>
            </p:cNvPr>
            <p:cNvSpPr txBox="1"/>
            <p:nvPr/>
          </p:nvSpPr>
          <p:spPr>
            <a:xfrm>
              <a:off x="5387927" y="1814965"/>
              <a:ext cx="7199996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OUTROS</a:t>
              </a:r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4106F7FD-9DB1-DD8A-4B46-F8A59DBD583F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ABB947B0-F8DE-F601-AD5E-B0FD7501E525}"/>
              </a:ext>
            </a:extLst>
          </p:cNvPr>
          <p:cNvGrpSpPr/>
          <p:nvPr/>
        </p:nvGrpSpPr>
        <p:grpSpPr>
          <a:xfrm>
            <a:off x="3600451" y="5116339"/>
            <a:ext cx="7200000" cy="706838"/>
            <a:chOff x="5387926" y="914390"/>
            <a:chExt cx="4320001" cy="706838"/>
          </a:xfrm>
        </p:grpSpPr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A5E3ACB8-9900-A8A2-A420-CAFBBEEFDA60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OUTROS</a:t>
              </a:r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EB8FF454-2474-7BE0-6748-2B5FA4164123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31" name="Retângulo: Cantos Arredondados 30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4E423EF1-6466-5A26-0E45-2E6228C29B0D}"/>
              </a:ext>
            </a:extLst>
          </p:cNvPr>
          <p:cNvSpPr>
            <a:spLocks noChangeAspect="1"/>
          </p:cNvSpPr>
          <p:nvPr/>
        </p:nvSpPr>
        <p:spPr>
          <a:xfrm>
            <a:off x="10935094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chemeClr val="accent6">
              <a:alpha val="75000"/>
            </a:scheme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SALVAR</a:t>
            </a:r>
          </a:p>
        </p:txBody>
      </p:sp>
      <p:sp>
        <p:nvSpPr>
          <p:cNvPr id="12" name="Retângulo: Cantos Arredondados 11">
            <a:hlinkClick r:id="rId5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D72A813F-FF24-6BB6-F304-30430AB3A59B}"/>
              </a:ext>
            </a:extLst>
          </p:cNvPr>
          <p:cNvSpPr>
            <a:spLocks noChangeAspect="1"/>
          </p:cNvSpPr>
          <p:nvPr/>
        </p:nvSpPr>
        <p:spPr>
          <a:xfrm>
            <a:off x="6595649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INÍCIO</a:t>
            </a:r>
          </a:p>
        </p:txBody>
      </p:sp>
      <p:sp>
        <p:nvSpPr>
          <p:cNvPr id="29" name="Texto Explicativo: Linha Dobrada 28">
            <a:extLst>
              <a:ext uri="{FF2B5EF4-FFF2-40B4-BE49-F238E27FC236}">
                <a16:creationId xmlns:a16="http://schemas.microsoft.com/office/drawing/2014/main" id="{A76B3BB1-9F70-E7EA-A8F7-1F4C12430586}"/>
              </a:ext>
            </a:extLst>
          </p:cNvPr>
          <p:cNvSpPr/>
          <p:nvPr/>
        </p:nvSpPr>
        <p:spPr>
          <a:xfrm>
            <a:off x="10341352" y="4506250"/>
            <a:ext cx="1636949" cy="864623"/>
          </a:xfrm>
          <a:prstGeom prst="borderCallout2">
            <a:avLst>
              <a:gd name="adj1" fmla="val 109782"/>
              <a:gd name="adj2" fmla="val 48234"/>
              <a:gd name="adj3" fmla="val 146783"/>
              <a:gd name="adj4" fmla="val 70876"/>
              <a:gd name="adj5" fmla="val 213037"/>
              <a:gd name="adj6" fmla="val 70194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</a:t>
            </a:r>
            <a:r>
              <a:rPr lang="pt-BR" b="1" dirty="0"/>
              <a:t>SALVAR</a:t>
            </a:r>
          </a:p>
        </p:txBody>
      </p:sp>
    </p:spTree>
    <p:extLst>
      <p:ext uri="{BB962C8B-B14F-4D97-AF65-F5344CB8AC3E}">
        <p14:creationId xmlns:p14="http://schemas.microsoft.com/office/powerpoint/2010/main" val="471346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8B0B3B4-5D58-35DB-B5C4-B3A8837E4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5C9B952A-EBF4-88A3-C415-9ED6056AB60C}"/>
              </a:ext>
            </a:extLst>
          </p:cNvPr>
          <p:cNvGrpSpPr/>
          <p:nvPr/>
        </p:nvGrpSpPr>
        <p:grpSpPr>
          <a:xfrm>
            <a:off x="3600451" y="120685"/>
            <a:ext cx="7200000" cy="706838"/>
            <a:chOff x="5387926" y="914390"/>
            <a:chExt cx="4320001" cy="706838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E9E6FDEB-B884-568D-3AF3-AA4C12E46117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NR-18: SEGURANÇA E SAÚDE NO TRABALHO NA INDÚSTRIA DA CONSTRUÇÃO</a:t>
              </a:r>
            </a:p>
          </p:txBody>
        </p:sp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C7DF036F-8C01-8F80-9B21-FBBBC33C791A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9DE0499F-DC48-CD06-A48C-33FEF9B9AE12}"/>
              </a:ext>
            </a:extLst>
          </p:cNvPr>
          <p:cNvGrpSpPr/>
          <p:nvPr/>
        </p:nvGrpSpPr>
        <p:grpSpPr>
          <a:xfrm>
            <a:off x="3600451" y="956399"/>
            <a:ext cx="7200000" cy="764775"/>
            <a:chOff x="5387926" y="1814965"/>
            <a:chExt cx="7200000" cy="764775"/>
          </a:xfrm>
        </p:grpSpPr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73AF0562-DAF4-ABD5-AFC1-D3BE648EDC63}"/>
                </a:ext>
              </a:extLst>
            </p:cNvPr>
            <p:cNvSpPr txBox="1"/>
            <p:nvPr/>
          </p:nvSpPr>
          <p:spPr>
            <a:xfrm>
              <a:off x="5387927" y="1814965"/>
              <a:ext cx="7199996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NR-20: SEGURANÇA NO TRABALHO COM INFLAMÁVEIS E COMBUSTÍVEIS</a:t>
              </a:r>
            </a:p>
          </p:txBody>
        </p:sp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35657C32-FE24-E2E4-4875-566342EF9E43}"/>
                </a:ext>
              </a:extLst>
            </p:cNvPr>
            <p:cNvSpPr/>
            <p:nvPr/>
          </p:nvSpPr>
          <p:spPr>
            <a:xfrm>
              <a:off x="5387926" y="2219740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DBC895AD-EBA4-1D49-3512-802B6DCE2705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245237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b="1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ORIENTAÇÕES:</a:t>
            </a:r>
            <a:endParaRPr lang="pt-BR" sz="1600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Antes de iniciar, leia atentamente 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PROCEDIMENTO DE INTEGRAÇÃO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foto no padrão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3X4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, usada em documentos oficiais;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os documentos em formato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PDF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um documento por vez, em arquivos separados, de acordo com a descrição solicitada no título;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Enviar apenas documentos referentes a atividade exercida pelo colaborador;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Não se esqueça de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 ao finalizar.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950FCD7-B531-414F-C11F-902530448F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5587" cy="868781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69CDE23C-31F2-661C-658D-0F148436F455}"/>
              </a:ext>
            </a:extLst>
          </p:cNvPr>
          <p:cNvGrpSpPr/>
          <p:nvPr/>
        </p:nvGrpSpPr>
        <p:grpSpPr>
          <a:xfrm>
            <a:off x="3600451" y="1785903"/>
            <a:ext cx="7200000" cy="706838"/>
            <a:chOff x="5387926" y="914390"/>
            <a:chExt cx="4320001" cy="706838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C25E9E80-B8BB-C348-FD0B-4FF7675C00E1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NR-33: SEGURANÇA E SAÚDE NO TRABALHO EM ESPAÇOS CONFINADOS </a:t>
              </a:r>
            </a:p>
          </p:txBody>
        </p:sp>
        <p:sp>
          <p:nvSpPr>
            <p:cNvPr id="15" name="Retângulo: Cantos Arredondados 14">
              <a:extLst>
                <a:ext uri="{FF2B5EF4-FFF2-40B4-BE49-F238E27FC236}">
                  <a16:creationId xmlns:a16="http://schemas.microsoft.com/office/drawing/2014/main" id="{08B49094-0990-F07A-409B-AF2AD85FF642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3B329749-899E-700A-16CB-BA443EA90CCF}"/>
              </a:ext>
            </a:extLst>
          </p:cNvPr>
          <p:cNvGrpSpPr/>
          <p:nvPr/>
        </p:nvGrpSpPr>
        <p:grpSpPr>
          <a:xfrm>
            <a:off x="3600451" y="2621617"/>
            <a:ext cx="7200000" cy="700628"/>
            <a:chOff x="5387926" y="1814965"/>
            <a:chExt cx="7200000" cy="700628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ACD8BF66-D320-A063-5F1C-C080AD6CC54F}"/>
                </a:ext>
              </a:extLst>
            </p:cNvPr>
            <p:cNvSpPr txBox="1"/>
            <p:nvPr/>
          </p:nvSpPr>
          <p:spPr>
            <a:xfrm>
              <a:off x="5387926" y="1814965"/>
              <a:ext cx="7199997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NR-35: TRABALHO EM ALTURA</a:t>
              </a:r>
            </a:p>
          </p:txBody>
        </p:sp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26F93770-8E73-BA3B-F67C-213D4F5247B7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71C9CC12-077A-18C9-2130-2074398FB0DB}"/>
              </a:ext>
            </a:extLst>
          </p:cNvPr>
          <p:cNvGrpSpPr/>
          <p:nvPr/>
        </p:nvGrpSpPr>
        <p:grpSpPr>
          <a:xfrm>
            <a:off x="3600451" y="3451121"/>
            <a:ext cx="7200000" cy="706838"/>
            <a:chOff x="5387926" y="914390"/>
            <a:chExt cx="4320001" cy="706838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8406B803-3F98-79D7-210E-DC58C2127C2E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CERTIFICADO DE QUALIFICAÇÃO NA ÁREA DE ATUAÇÃO</a:t>
              </a:r>
            </a:p>
          </p:txBody>
        </p:sp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368543CC-6AB1-DFBD-8AC4-623DD92C7344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63538D6B-C30F-2AF4-84B9-A2705F989D1F}"/>
              </a:ext>
            </a:extLst>
          </p:cNvPr>
          <p:cNvGrpSpPr/>
          <p:nvPr/>
        </p:nvGrpSpPr>
        <p:grpSpPr>
          <a:xfrm>
            <a:off x="3600451" y="4286835"/>
            <a:ext cx="7200000" cy="700628"/>
            <a:chOff x="5387926" y="1814965"/>
            <a:chExt cx="7200000" cy="700628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F4527D4F-FB1E-5765-8D58-A8CF70CD25B5}"/>
                </a:ext>
              </a:extLst>
            </p:cNvPr>
            <p:cNvSpPr txBox="1"/>
            <p:nvPr/>
          </p:nvSpPr>
          <p:spPr>
            <a:xfrm>
              <a:off x="5387927" y="1814965"/>
              <a:ext cx="7199996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OUTROS</a:t>
              </a:r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A86563E4-AB46-3A82-4210-6211BECF9B50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99D1FA75-2BE9-A6AD-4FAF-3729FB414331}"/>
              </a:ext>
            </a:extLst>
          </p:cNvPr>
          <p:cNvGrpSpPr/>
          <p:nvPr/>
        </p:nvGrpSpPr>
        <p:grpSpPr>
          <a:xfrm>
            <a:off x="3600451" y="5116339"/>
            <a:ext cx="7200000" cy="706838"/>
            <a:chOff x="5387926" y="914390"/>
            <a:chExt cx="4320001" cy="706838"/>
          </a:xfrm>
        </p:grpSpPr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222AFA48-60EC-22DC-A0A0-01DE2CDC991E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OUTROS</a:t>
              </a:r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20762B18-205C-8DC3-6343-66459CCB1199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31" name="Retângulo: Cantos Arredondados 30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9985A91-6D6A-7848-3EE8-4708A49776F1}"/>
              </a:ext>
            </a:extLst>
          </p:cNvPr>
          <p:cNvSpPr>
            <a:spLocks noChangeAspect="1"/>
          </p:cNvSpPr>
          <p:nvPr/>
        </p:nvSpPr>
        <p:spPr>
          <a:xfrm>
            <a:off x="10935094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chemeClr val="accent6">
              <a:alpha val="75000"/>
            </a:scheme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SALVAR</a:t>
            </a:r>
          </a:p>
        </p:txBody>
      </p:sp>
      <p:sp>
        <p:nvSpPr>
          <p:cNvPr id="12" name="Retângulo: Cantos Arredondados 11">
            <a:hlinkClick r:id="rId5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9D5DC7B-0D53-BC31-5F18-473C9374CD78}"/>
              </a:ext>
            </a:extLst>
          </p:cNvPr>
          <p:cNvSpPr>
            <a:spLocks noChangeAspect="1"/>
          </p:cNvSpPr>
          <p:nvPr/>
        </p:nvSpPr>
        <p:spPr>
          <a:xfrm>
            <a:off x="6595649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INÍCIO</a:t>
            </a:r>
          </a:p>
        </p:txBody>
      </p:sp>
      <p:sp>
        <p:nvSpPr>
          <p:cNvPr id="2" name="Retângulo: Cantos Arredondados 1">
            <a:hlinkClick r:id="rId3" action="ppaction://hlinksldjump"/>
            <a:extLst>
              <a:ext uri="{FF2B5EF4-FFF2-40B4-BE49-F238E27FC236}">
                <a16:creationId xmlns:a16="http://schemas.microsoft.com/office/drawing/2014/main" id="{0874C2C8-DB4A-FC10-80A6-60D016E8D362}"/>
              </a:ext>
            </a:extLst>
          </p:cNvPr>
          <p:cNvSpPr/>
          <p:nvPr/>
        </p:nvSpPr>
        <p:spPr>
          <a:xfrm>
            <a:off x="2867662" y="2614582"/>
            <a:ext cx="7106856" cy="1501746"/>
          </a:xfrm>
          <a:prstGeom prst="roundRect">
            <a:avLst>
              <a:gd name="adj" fmla="val 13132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accent6">
                    <a:lumMod val="50000"/>
                  </a:schemeClr>
                </a:solidFill>
              </a:rPr>
              <a:t>Cadastro realizado com sucesso.</a:t>
            </a:r>
          </a:p>
          <a:p>
            <a:pPr algn="ctr"/>
            <a:r>
              <a:rPr lang="pt-BR" sz="2400" dirty="0">
                <a:solidFill>
                  <a:schemeClr val="accent6">
                    <a:lumMod val="50000"/>
                  </a:schemeClr>
                </a:solidFill>
              </a:rPr>
              <a:t>Seu cadastro será analisado. </a:t>
            </a:r>
          </a:p>
          <a:p>
            <a:pPr algn="ctr"/>
            <a:r>
              <a:rPr lang="pt-BR" sz="2400" dirty="0">
                <a:solidFill>
                  <a:schemeClr val="accent6">
                    <a:lumMod val="50000"/>
                  </a:schemeClr>
                </a:solidFill>
              </a:rPr>
              <a:t>Aguarde a confirmação.</a:t>
            </a:r>
          </a:p>
        </p:txBody>
      </p:sp>
      <p:sp>
        <p:nvSpPr>
          <p:cNvPr id="4" name="Texto Explicativo: Linha Dobrada 3">
            <a:extLst>
              <a:ext uri="{FF2B5EF4-FFF2-40B4-BE49-F238E27FC236}">
                <a16:creationId xmlns:a16="http://schemas.microsoft.com/office/drawing/2014/main" id="{70B438D4-6522-7235-CB2B-3E2AADAF3D23}"/>
              </a:ext>
            </a:extLst>
          </p:cNvPr>
          <p:cNvSpPr/>
          <p:nvPr/>
        </p:nvSpPr>
        <p:spPr>
          <a:xfrm>
            <a:off x="10440365" y="2785437"/>
            <a:ext cx="1636949" cy="864623"/>
          </a:xfrm>
          <a:prstGeom prst="borderCallout2">
            <a:avLst>
              <a:gd name="adj1" fmla="val 18750"/>
              <a:gd name="adj2" fmla="val -8333"/>
              <a:gd name="adj3" fmla="val 71816"/>
              <a:gd name="adj4" fmla="val -34480"/>
              <a:gd name="adj5" fmla="val 72474"/>
              <a:gd name="adj6" fmla="val -107286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a </a:t>
            </a:r>
            <a:r>
              <a:rPr lang="pt-BR" b="1" dirty="0"/>
              <a:t>CAIXA</a:t>
            </a:r>
          </a:p>
        </p:txBody>
      </p:sp>
    </p:spTree>
    <p:extLst>
      <p:ext uri="{BB962C8B-B14F-4D97-AF65-F5344CB8AC3E}">
        <p14:creationId xmlns:p14="http://schemas.microsoft.com/office/powerpoint/2010/main" val="8613048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D7DB95F-8EA2-8A4D-A9E3-47C3F33E96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99E3D677-FCC4-BA33-541E-252F67C59683}"/>
              </a:ext>
            </a:extLst>
          </p:cNvPr>
          <p:cNvGrpSpPr/>
          <p:nvPr/>
        </p:nvGrpSpPr>
        <p:grpSpPr>
          <a:xfrm>
            <a:off x="3600451" y="120685"/>
            <a:ext cx="7200000" cy="706838"/>
            <a:chOff x="5387926" y="914390"/>
            <a:chExt cx="4320001" cy="706838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8FFD9DAF-1300-1522-1690-0C7C159D5CCB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NR-18: SEGURANÇA E SAÚDE NO TRABALHO NA INDÚSTRIA DA CONSTRUÇÃO</a:t>
              </a:r>
            </a:p>
          </p:txBody>
        </p:sp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73F66C4C-1C8E-B777-3F7A-17947D1DD481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32655260-D394-FEBA-456D-77CC678A5C45}"/>
              </a:ext>
            </a:extLst>
          </p:cNvPr>
          <p:cNvGrpSpPr/>
          <p:nvPr/>
        </p:nvGrpSpPr>
        <p:grpSpPr>
          <a:xfrm>
            <a:off x="3600451" y="956399"/>
            <a:ext cx="7200000" cy="764775"/>
            <a:chOff x="5387926" y="1814965"/>
            <a:chExt cx="7200000" cy="764775"/>
          </a:xfrm>
        </p:grpSpPr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4CE6C0CD-5B1F-A348-3DB0-3BFB73D10186}"/>
                </a:ext>
              </a:extLst>
            </p:cNvPr>
            <p:cNvSpPr txBox="1"/>
            <p:nvPr/>
          </p:nvSpPr>
          <p:spPr>
            <a:xfrm>
              <a:off x="5387927" y="1814965"/>
              <a:ext cx="7199996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NR-20: SEGURANÇA NO TRABALHO COM INFLAMÁVEIS E COMBUSTÍVEIS</a:t>
              </a:r>
            </a:p>
          </p:txBody>
        </p:sp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67B267C0-DB21-7862-6D7C-5A485D23EEDE}"/>
                </a:ext>
              </a:extLst>
            </p:cNvPr>
            <p:cNvSpPr/>
            <p:nvPr/>
          </p:nvSpPr>
          <p:spPr>
            <a:xfrm>
              <a:off x="5387926" y="2219740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C8759908-E55B-B5BA-B09E-9314995F5C8F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245237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b="1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ORIENTAÇÕES:</a:t>
            </a:r>
            <a:endParaRPr lang="pt-BR" sz="1600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Antes de iniciar, leia atentamente 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PROCEDIMENTO DE INTEGRAÇÃO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foto no padrão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3X4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, usada em documentos oficiais;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os documentos em formato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PDF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um documento por vez, em arquivos separados, de acordo com a descrição solicitada no título;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Enviar apenas documentos referentes a atividade exercida pelo colaborador;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Não se esqueça de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 ao finalizar.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75F2BD9-49A6-B5EA-36E3-15A298292E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5587" cy="868781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199BDB6A-B90F-B884-4466-D938CE23A517}"/>
              </a:ext>
            </a:extLst>
          </p:cNvPr>
          <p:cNvGrpSpPr/>
          <p:nvPr/>
        </p:nvGrpSpPr>
        <p:grpSpPr>
          <a:xfrm>
            <a:off x="3600451" y="1785903"/>
            <a:ext cx="7200000" cy="706838"/>
            <a:chOff x="5387926" y="914390"/>
            <a:chExt cx="4320001" cy="706838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80AE7089-5468-BE64-30F4-898018F0C707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NR-33: SEGURANÇA E SAÚDE NO TRABALHO EM ESPAÇOS CONFINADOS </a:t>
              </a:r>
            </a:p>
          </p:txBody>
        </p:sp>
        <p:sp>
          <p:nvSpPr>
            <p:cNvPr id="15" name="Retângulo: Cantos Arredondados 14">
              <a:extLst>
                <a:ext uri="{FF2B5EF4-FFF2-40B4-BE49-F238E27FC236}">
                  <a16:creationId xmlns:a16="http://schemas.microsoft.com/office/drawing/2014/main" id="{76A6EDAC-CA9D-ABEF-0390-13E1124B8340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1EC312BD-A576-13C2-B1DB-9DD8A91B03C7}"/>
              </a:ext>
            </a:extLst>
          </p:cNvPr>
          <p:cNvGrpSpPr/>
          <p:nvPr/>
        </p:nvGrpSpPr>
        <p:grpSpPr>
          <a:xfrm>
            <a:off x="3600451" y="2621617"/>
            <a:ext cx="7200000" cy="700628"/>
            <a:chOff x="5387926" y="1814965"/>
            <a:chExt cx="7200000" cy="700628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AD131FF0-0C41-5590-B35D-20274E05D9E4}"/>
                </a:ext>
              </a:extLst>
            </p:cNvPr>
            <p:cNvSpPr txBox="1"/>
            <p:nvPr/>
          </p:nvSpPr>
          <p:spPr>
            <a:xfrm>
              <a:off x="5387926" y="1814965"/>
              <a:ext cx="7199997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NR-35: TRABALHO EM ALTURA</a:t>
              </a:r>
            </a:p>
          </p:txBody>
        </p:sp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67ADD8CD-7D61-8310-1F2D-A4CD7E60E5F0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B174F7C1-FB6B-EE18-58D9-56777141629B}"/>
              </a:ext>
            </a:extLst>
          </p:cNvPr>
          <p:cNvGrpSpPr/>
          <p:nvPr/>
        </p:nvGrpSpPr>
        <p:grpSpPr>
          <a:xfrm>
            <a:off x="3600451" y="3451121"/>
            <a:ext cx="7200000" cy="706838"/>
            <a:chOff x="5387926" y="914390"/>
            <a:chExt cx="4320001" cy="706838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78395C38-0903-B5C8-5FF7-1EF017B9D111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CERTIFICADO DE QUALIFICAÇÃO NA ÁREA DE ATUAÇÃO</a:t>
              </a:r>
            </a:p>
          </p:txBody>
        </p:sp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8F63F505-E134-644A-5E5F-20F758C7E377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CE890286-1449-49D9-2C9A-77FAE2FBFC97}"/>
              </a:ext>
            </a:extLst>
          </p:cNvPr>
          <p:cNvGrpSpPr/>
          <p:nvPr/>
        </p:nvGrpSpPr>
        <p:grpSpPr>
          <a:xfrm>
            <a:off x="3600451" y="4286835"/>
            <a:ext cx="7200000" cy="700628"/>
            <a:chOff x="5387926" y="1814965"/>
            <a:chExt cx="7200000" cy="700628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D9A721B6-A5B8-747D-2161-95EE2F8F1517}"/>
                </a:ext>
              </a:extLst>
            </p:cNvPr>
            <p:cNvSpPr txBox="1"/>
            <p:nvPr/>
          </p:nvSpPr>
          <p:spPr>
            <a:xfrm>
              <a:off x="5387927" y="1814965"/>
              <a:ext cx="7199996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OUTROS</a:t>
              </a:r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5F426C90-4B89-B62A-25E7-87901E742FE3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0E98FFAC-EFCF-337D-27A9-4025E5D83D4F}"/>
              </a:ext>
            </a:extLst>
          </p:cNvPr>
          <p:cNvGrpSpPr/>
          <p:nvPr/>
        </p:nvGrpSpPr>
        <p:grpSpPr>
          <a:xfrm>
            <a:off x="3600451" y="5116339"/>
            <a:ext cx="7200000" cy="706838"/>
            <a:chOff x="5387926" y="914390"/>
            <a:chExt cx="4320001" cy="706838"/>
          </a:xfrm>
        </p:grpSpPr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0EA2FA30-CE66-C3C1-F3CC-305AADFF13FC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OUTROS</a:t>
              </a:r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5B273A2D-500F-2953-0E9C-40ECC22D0D65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31" name="Retângulo: Cantos Arredondados 30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8C3F52E-56B7-F1E3-3AF4-ABCA9A4A700F}"/>
              </a:ext>
            </a:extLst>
          </p:cNvPr>
          <p:cNvSpPr>
            <a:spLocks noChangeAspect="1"/>
          </p:cNvSpPr>
          <p:nvPr/>
        </p:nvSpPr>
        <p:spPr>
          <a:xfrm>
            <a:off x="10935094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chemeClr val="accent6">
              <a:alpha val="75000"/>
            </a:scheme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SALVAR</a:t>
            </a:r>
          </a:p>
        </p:txBody>
      </p:sp>
      <p:sp>
        <p:nvSpPr>
          <p:cNvPr id="12" name="Retângulo: Cantos Arredondados 11">
            <a:hlinkClick r:id="rId5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C98B71F-CEAB-B06F-9014-981B8605BCFC}"/>
              </a:ext>
            </a:extLst>
          </p:cNvPr>
          <p:cNvSpPr>
            <a:spLocks noChangeAspect="1"/>
          </p:cNvSpPr>
          <p:nvPr/>
        </p:nvSpPr>
        <p:spPr>
          <a:xfrm>
            <a:off x="6595649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INÍCIO</a:t>
            </a:r>
          </a:p>
        </p:txBody>
      </p:sp>
      <p:sp>
        <p:nvSpPr>
          <p:cNvPr id="2" name="Texto Explicativo: Linha Dobrada 1">
            <a:extLst>
              <a:ext uri="{FF2B5EF4-FFF2-40B4-BE49-F238E27FC236}">
                <a16:creationId xmlns:a16="http://schemas.microsoft.com/office/drawing/2014/main" id="{14380101-5ED2-8BF4-2186-A78D4680DC28}"/>
              </a:ext>
            </a:extLst>
          </p:cNvPr>
          <p:cNvSpPr/>
          <p:nvPr/>
        </p:nvSpPr>
        <p:spPr>
          <a:xfrm>
            <a:off x="9163499" y="5866579"/>
            <a:ext cx="1636949" cy="864623"/>
          </a:xfrm>
          <a:prstGeom prst="borderCallout2">
            <a:avLst>
              <a:gd name="adj1" fmla="val 49541"/>
              <a:gd name="adj2" fmla="val -4798"/>
              <a:gd name="adj3" fmla="val 79848"/>
              <a:gd name="adj4" fmla="val -42965"/>
              <a:gd name="adj5" fmla="val 72474"/>
              <a:gd name="adj6" fmla="val -84658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</a:t>
            </a:r>
            <a:r>
              <a:rPr lang="pt-BR" b="1" dirty="0"/>
              <a:t>INÍCIO</a:t>
            </a:r>
          </a:p>
        </p:txBody>
      </p:sp>
    </p:spTree>
    <p:extLst>
      <p:ext uri="{BB962C8B-B14F-4D97-AF65-F5344CB8AC3E}">
        <p14:creationId xmlns:p14="http://schemas.microsoft.com/office/powerpoint/2010/main" val="32304325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90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8B94E6A-1DAA-7DF9-E064-D05008ECC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Agrupar 5">
            <a:extLst>
              <a:ext uri="{FF2B5EF4-FFF2-40B4-BE49-F238E27FC236}">
                <a16:creationId xmlns:a16="http://schemas.microsoft.com/office/drawing/2014/main" id="{5F5E4B0D-D801-746E-5BAD-949F8771C772}"/>
              </a:ext>
            </a:extLst>
          </p:cNvPr>
          <p:cNvGrpSpPr/>
          <p:nvPr/>
        </p:nvGrpSpPr>
        <p:grpSpPr>
          <a:xfrm>
            <a:off x="3600451" y="953805"/>
            <a:ext cx="7200000" cy="706838"/>
            <a:chOff x="5387926" y="914390"/>
            <a:chExt cx="4320001" cy="706838"/>
          </a:xfrm>
        </p:grpSpPr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73E898D4-D838-7F32-C726-BD627B8D3EF4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FOTO FORMATO 3X4</a:t>
              </a:r>
            </a:p>
          </p:txBody>
        </p:sp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7CAA451B-3DC5-810F-3F06-635C51E7EA2C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7" name="Agrupar 6">
            <a:extLst>
              <a:ext uri="{FF2B5EF4-FFF2-40B4-BE49-F238E27FC236}">
                <a16:creationId xmlns:a16="http://schemas.microsoft.com/office/drawing/2014/main" id="{3F2CB468-E143-A6C9-6A16-0EAA56A760BE}"/>
              </a:ext>
            </a:extLst>
          </p:cNvPr>
          <p:cNvGrpSpPr/>
          <p:nvPr/>
        </p:nvGrpSpPr>
        <p:grpSpPr>
          <a:xfrm>
            <a:off x="3600451" y="1789519"/>
            <a:ext cx="7200000" cy="700628"/>
            <a:chOff x="5387926" y="1814965"/>
            <a:chExt cx="7200000" cy="700628"/>
          </a:xfrm>
        </p:grpSpPr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0CFC61CC-2A2F-7345-4142-E37B4F3B9B37}"/>
                </a:ext>
              </a:extLst>
            </p:cNvPr>
            <p:cNvSpPr txBox="1"/>
            <p:nvPr/>
          </p:nvSpPr>
          <p:spPr>
            <a:xfrm>
              <a:off x="5387927" y="1814965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NOME COMPLETO DO COLABORADOR</a:t>
              </a:r>
            </a:p>
          </p:txBody>
        </p:sp>
        <p:sp>
          <p:nvSpPr>
            <p:cNvPr id="9" name="Retângulo: Cantos Arredondados 8">
              <a:extLst>
                <a:ext uri="{FF2B5EF4-FFF2-40B4-BE49-F238E27FC236}">
                  <a16:creationId xmlns:a16="http://schemas.microsoft.com/office/drawing/2014/main" id="{EDF3693A-08DF-FD4D-18F9-792353F4527D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pt-BR" sz="1600" dirty="0">
                <a:solidFill>
                  <a:srgbClr val="52658C"/>
                </a:solidFill>
                <a:latin typeface="Candara" panose="020E0502030303020204" pitchFamily="34" charset="0"/>
              </a:endParaRPr>
            </a:p>
          </p:txBody>
        </p:sp>
      </p:grp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BF4472C-C380-E84D-F5D2-39CF135F4181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245237">
              <a:alpha val="90000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ORIENTAÇÕES:</a:t>
            </a:r>
            <a:endParaRPr lang="pt-BR" sz="1600" dirty="0">
              <a:solidFill>
                <a:schemeClr val="bg1"/>
              </a:solidFill>
              <a:latin typeface="Candara" panose="020E0502030303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Antes de iniciar, leia atentamente 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PROCEDIMENTO DE INTEGRAÇÃO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foto no padrão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3X4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, usada em documentos oficiais;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os documentos em formato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PDF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Anexar um documento por vez, em arquivos separados, de acordo com a descrição solicitada no título;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Enviar apenas documentos referentes a atividade exercida pelo colaborador;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Não se esqueça de </a:t>
            </a:r>
            <a:r>
              <a:rPr lang="pt-BR" sz="1600" b="1" dirty="0">
                <a:solidFill>
                  <a:schemeClr val="bg1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bg1"/>
                </a:solidFill>
                <a:latin typeface="Candara" panose="020E0502030303020204" pitchFamily="34" charset="0"/>
              </a:rPr>
              <a:t> ao finalizar.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29A962E-2710-520F-CCA0-94E245D1E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5587" cy="868781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19E56273-96C1-772C-CE99-5716500A63D7}"/>
              </a:ext>
            </a:extLst>
          </p:cNvPr>
          <p:cNvGrpSpPr/>
          <p:nvPr/>
        </p:nvGrpSpPr>
        <p:grpSpPr>
          <a:xfrm>
            <a:off x="3600451" y="2619023"/>
            <a:ext cx="7200000" cy="706838"/>
            <a:chOff x="5387926" y="914390"/>
            <a:chExt cx="4320001" cy="706838"/>
          </a:xfrm>
        </p:grpSpPr>
        <p:sp>
          <p:nvSpPr>
            <p:cNvPr id="14" name="CaixaDeTexto 13">
              <a:extLst>
                <a:ext uri="{FF2B5EF4-FFF2-40B4-BE49-F238E27FC236}">
                  <a16:creationId xmlns:a16="http://schemas.microsoft.com/office/drawing/2014/main" id="{CD2C8F95-72C1-5095-CB13-1DE63EC64561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CPF DO COLABORADOR (Informe apenas os números, sem ponto ou traço)</a:t>
              </a:r>
            </a:p>
          </p:txBody>
        </p:sp>
        <p:sp>
          <p:nvSpPr>
            <p:cNvPr id="15" name="Retângulo: Cantos Arredondados 14">
              <a:extLst>
                <a:ext uri="{FF2B5EF4-FFF2-40B4-BE49-F238E27FC236}">
                  <a16:creationId xmlns:a16="http://schemas.microsoft.com/office/drawing/2014/main" id="{CB400B30-BC51-52AB-129D-E52A20E8F5CF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pt-BR" sz="1600" dirty="0">
                <a:solidFill>
                  <a:srgbClr val="52658C"/>
                </a:solidFill>
                <a:latin typeface="Candara" panose="020E0502030303020204" pitchFamily="34" charset="0"/>
              </a:endParaRP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EB90FF1-BCA0-DB42-0325-41BDA1C144FC}"/>
              </a:ext>
            </a:extLst>
          </p:cNvPr>
          <p:cNvGrpSpPr/>
          <p:nvPr/>
        </p:nvGrpSpPr>
        <p:grpSpPr>
          <a:xfrm>
            <a:off x="3600451" y="3454737"/>
            <a:ext cx="7200000" cy="700628"/>
            <a:chOff x="5387926" y="1814965"/>
            <a:chExt cx="7200000" cy="700628"/>
          </a:xfrm>
        </p:grpSpPr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02FFA600-E784-CAC2-DE5B-B77454085A49}"/>
                </a:ext>
              </a:extLst>
            </p:cNvPr>
            <p:cNvSpPr txBox="1"/>
            <p:nvPr/>
          </p:nvSpPr>
          <p:spPr>
            <a:xfrm>
              <a:off x="5387927" y="1814965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FUNÇÃO DO COLABORADOR</a:t>
              </a:r>
            </a:p>
          </p:txBody>
        </p:sp>
        <p:sp>
          <p:nvSpPr>
            <p:cNvPr id="18" name="Retângulo: Cantos Arredondados 17">
              <a:extLst>
                <a:ext uri="{FF2B5EF4-FFF2-40B4-BE49-F238E27FC236}">
                  <a16:creationId xmlns:a16="http://schemas.microsoft.com/office/drawing/2014/main" id="{60A60990-D180-B9D2-28D0-A3A0D986FFD4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pt-BR" sz="1600" dirty="0">
                <a:solidFill>
                  <a:srgbClr val="52658C"/>
                </a:solidFill>
                <a:latin typeface="Candara" panose="020E0502030303020204" pitchFamily="34" charset="0"/>
              </a:endParaRP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6E307C13-8C41-2503-206A-4409D88B340A}"/>
              </a:ext>
            </a:extLst>
          </p:cNvPr>
          <p:cNvGrpSpPr/>
          <p:nvPr/>
        </p:nvGrpSpPr>
        <p:grpSpPr>
          <a:xfrm>
            <a:off x="3600451" y="4284241"/>
            <a:ext cx="7200000" cy="706838"/>
            <a:chOff x="5387926" y="914390"/>
            <a:chExt cx="4320001" cy="706838"/>
          </a:xfrm>
        </p:grpSpPr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7222D6F8-6715-A23C-FA45-B60213C3DA54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NOME FANTASIA DA EMPRESA</a:t>
              </a:r>
            </a:p>
          </p:txBody>
        </p:sp>
        <p:sp>
          <p:nvSpPr>
            <p:cNvPr id="21" name="Retângulo: Cantos Arredondados 20">
              <a:extLst>
                <a:ext uri="{FF2B5EF4-FFF2-40B4-BE49-F238E27FC236}">
                  <a16:creationId xmlns:a16="http://schemas.microsoft.com/office/drawing/2014/main" id="{940893D3-F1A0-7E0B-AF44-AE7471503C1D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pt-BR" sz="1600" dirty="0">
                <a:solidFill>
                  <a:srgbClr val="52658C"/>
                </a:solidFill>
                <a:latin typeface="Candara" panose="020E0502030303020204" pitchFamily="34" charset="0"/>
              </a:endParaRPr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B61F551A-ABC2-CB13-289D-1D51EA9C62C3}"/>
              </a:ext>
            </a:extLst>
          </p:cNvPr>
          <p:cNvGrpSpPr/>
          <p:nvPr/>
        </p:nvGrpSpPr>
        <p:grpSpPr>
          <a:xfrm>
            <a:off x="3600451" y="5119955"/>
            <a:ext cx="7200000" cy="700628"/>
            <a:chOff x="5387926" y="1814965"/>
            <a:chExt cx="7200000" cy="700628"/>
          </a:xfrm>
        </p:grpSpPr>
        <p:sp>
          <p:nvSpPr>
            <p:cNvPr id="23" name="CaixaDeTexto 22">
              <a:extLst>
                <a:ext uri="{FF2B5EF4-FFF2-40B4-BE49-F238E27FC236}">
                  <a16:creationId xmlns:a16="http://schemas.microsoft.com/office/drawing/2014/main" id="{D96E5861-F816-6E14-BA5A-48D83C17A014}"/>
                </a:ext>
              </a:extLst>
            </p:cNvPr>
            <p:cNvSpPr txBox="1"/>
            <p:nvPr/>
          </p:nvSpPr>
          <p:spPr>
            <a:xfrm>
              <a:off x="5387927" y="1814965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PGR DA EMPRESA</a:t>
              </a:r>
            </a:p>
          </p:txBody>
        </p:sp>
        <p:sp>
          <p:nvSpPr>
            <p:cNvPr id="24" name="Retângulo: Cantos Arredondados 23">
              <a:extLst>
                <a:ext uri="{FF2B5EF4-FFF2-40B4-BE49-F238E27FC236}">
                  <a16:creationId xmlns:a16="http://schemas.microsoft.com/office/drawing/2014/main" id="{CD2B7A58-2FAD-FC09-A8FA-8FCCDDAABC2F}"/>
                </a:ext>
              </a:extLst>
            </p:cNvPr>
            <p:cNvSpPr/>
            <p:nvPr/>
          </p:nvSpPr>
          <p:spPr>
            <a:xfrm>
              <a:off x="5387926" y="2155593"/>
              <a:ext cx="720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grpSp>
        <p:nvGrpSpPr>
          <p:cNvPr id="25" name="Agrupar 24">
            <a:extLst>
              <a:ext uri="{FF2B5EF4-FFF2-40B4-BE49-F238E27FC236}">
                <a16:creationId xmlns:a16="http://schemas.microsoft.com/office/drawing/2014/main" id="{7204C1B8-2B28-C2F4-1941-2DB0A838E4B5}"/>
              </a:ext>
            </a:extLst>
          </p:cNvPr>
          <p:cNvGrpSpPr/>
          <p:nvPr/>
        </p:nvGrpSpPr>
        <p:grpSpPr>
          <a:xfrm>
            <a:off x="3600451" y="5949459"/>
            <a:ext cx="7200000" cy="706838"/>
            <a:chOff x="5387926" y="914390"/>
            <a:chExt cx="4320001" cy="706838"/>
          </a:xfrm>
        </p:grpSpPr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9C3A3E69-EDF6-91B5-9667-B36390041617}"/>
                </a:ext>
              </a:extLst>
            </p:cNvPr>
            <p:cNvSpPr txBox="1"/>
            <p:nvPr/>
          </p:nvSpPr>
          <p:spPr>
            <a:xfrm>
              <a:off x="5387927" y="914390"/>
              <a:ext cx="4320000" cy="338554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PCMSO DA EMPRESA</a:t>
              </a:r>
            </a:p>
          </p:txBody>
        </p:sp>
        <p:sp>
          <p:nvSpPr>
            <p:cNvPr id="27" name="Retângulo: Cantos Arredondados 26">
              <a:extLst>
                <a:ext uri="{FF2B5EF4-FFF2-40B4-BE49-F238E27FC236}">
                  <a16:creationId xmlns:a16="http://schemas.microsoft.com/office/drawing/2014/main" id="{115D1EA9-9D90-8F03-249D-1855AED596D5}"/>
                </a:ext>
              </a:extLst>
            </p:cNvPr>
            <p:cNvSpPr/>
            <p:nvPr/>
          </p:nvSpPr>
          <p:spPr>
            <a:xfrm>
              <a:off x="5387926" y="1261228"/>
              <a:ext cx="4320000" cy="360000"/>
            </a:xfrm>
            <a:prstGeom prst="roundRect">
              <a:avLst>
                <a:gd name="adj" fmla="val 13281"/>
              </a:avLst>
            </a:prstGeom>
            <a:solidFill>
              <a:schemeClr val="bg1">
                <a:alpha val="90000"/>
              </a:schemeClr>
            </a:solidFill>
            <a:ln w="6350">
              <a:solidFill>
                <a:schemeClr val="tx2"/>
              </a:solidFill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pt-BR" sz="1600" dirty="0">
                  <a:solidFill>
                    <a:srgbClr val="52658C"/>
                  </a:solidFill>
                  <a:latin typeface="Candara" panose="020E0502030303020204" pitchFamily="34" charset="0"/>
                </a:rPr>
                <a:t>ANEXAR ARQUIVO</a:t>
              </a:r>
            </a:p>
          </p:txBody>
        </p:sp>
      </p:grpSp>
      <p:sp>
        <p:nvSpPr>
          <p:cNvPr id="31" name="Retângulo: Cantos Arredondados 30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16D07A42-3DB8-A9DE-956E-E5675A2AD5FC}"/>
              </a:ext>
            </a:extLst>
          </p:cNvPr>
          <p:cNvSpPr>
            <a:spLocks noChangeAspect="1"/>
          </p:cNvSpPr>
          <p:nvPr/>
        </p:nvSpPr>
        <p:spPr>
          <a:xfrm>
            <a:off x="10935094" y="6353897"/>
            <a:ext cx="1209600" cy="302400"/>
          </a:xfrm>
          <a:prstGeom prst="roundRect">
            <a:avLst>
              <a:gd name="adj" fmla="val 50000"/>
            </a:avLst>
          </a:prstGeom>
          <a:solidFill>
            <a:schemeClr val="accent6">
              <a:alpha val="75000"/>
            </a:scheme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SALVAR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EE00472-3037-CEAA-BBB2-EDF754902D1D}"/>
              </a:ext>
            </a:extLst>
          </p:cNvPr>
          <p:cNvSpPr txBox="1"/>
          <p:nvPr/>
        </p:nvSpPr>
        <p:spPr>
          <a:xfrm>
            <a:off x="3600451" y="308814"/>
            <a:ext cx="7169007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pt-BR" sz="1600" b="1" dirty="0">
                <a:solidFill>
                  <a:srgbClr val="52658C"/>
                </a:solidFill>
                <a:latin typeface="Candara" panose="020E0502030303020204" pitchFamily="34" charset="0"/>
              </a:rPr>
              <a:t>01. DADOS INICIAIS</a:t>
            </a:r>
          </a:p>
        </p:txBody>
      </p:sp>
      <p:sp>
        <p:nvSpPr>
          <p:cNvPr id="38" name="Retângulo: Cantos Arredondados 37">
            <a:hlinkClick r:id="rId5" action="ppaction://hlinksldjump"/>
            <a:extLst>
              <a:ext uri="{FF2B5EF4-FFF2-40B4-BE49-F238E27FC236}">
                <a16:creationId xmlns:a16="http://schemas.microsoft.com/office/drawing/2014/main" id="{367A2465-36BD-895C-9EFA-865659E40EE1}"/>
              </a:ext>
            </a:extLst>
          </p:cNvPr>
          <p:cNvSpPr/>
          <p:nvPr/>
        </p:nvSpPr>
        <p:spPr>
          <a:xfrm>
            <a:off x="2820751" y="963133"/>
            <a:ext cx="5967428" cy="4880259"/>
          </a:xfrm>
          <a:prstGeom prst="roundRect">
            <a:avLst>
              <a:gd name="adj" fmla="val 5779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Ao selecionar CONSULTAR, o cliente deverá ir para a tela de cadastro com o resultado da busca. Neste caso teríamos que adicionar o CRUD onde ele possa CONSULTAR e ATUALIZAR apenas. O único que poderá deletar será o AUDITOR, que também terá seu CRUD.</a:t>
            </a:r>
          </a:p>
        </p:txBody>
      </p:sp>
      <p:sp>
        <p:nvSpPr>
          <p:cNvPr id="39" name="Texto Explicativo: Linha Dobrada 38">
            <a:extLst>
              <a:ext uri="{FF2B5EF4-FFF2-40B4-BE49-F238E27FC236}">
                <a16:creationId xmlns:a16="http://schemas.microsoft.com/office/drawing/2014/main" id="{3E07D67F-79C8-D773-FA6F-EAD558285950}"/>
              </a:ext>
            </a:extLst>
          </p:cNvPr>
          <p:cNvSpPr/>
          <p:nvPr/>
        </p:nvSpPr>
        <p:spPr>
          <a:xfrm>
            <a:off x="10440365" y="2785437"/>
            <a:ext cx="1636949" cy="864623"/>
          </a:xfrm>
          <a:prstGeom prst="borderCallout2">
            <a:avLst>
              <a:gd name="adj1" fmla="val 18750"/>
              <a:gd name="adj2" fmla="val -8333"/>
              <a:gd name="adj3" fmla="val 71816"/>
              <a:gd name="adj4" fmla="val -34480"/>
              <a:gd name="adj5" fmla="val 72474"/>
              <a:gd name="adj6" fmla="val -107286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a </a:t>
            </a:r>
            <a:r>
              <a:rPr lang="pt-BR" b="1" dirty="0"/>
              <a:t>CAIXA</a:t>
            </a:r>
          </a:p>
        </p:txBody>
      </p:sp>
    </p:spTree>
    <p:extLst>
      <p:ext uri="{BB962C8B-B14F-4D97-AF65-F5344CB8AC3E}">
        <p14:creationId xmlns:p14="http://schemas.microsoft.com/office/powerpoint/2010/main" val="39290196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270F0ACE-E231-B1AE-9A84-6B7889AA952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6863"/>
          </a:xfrm>
          <a:prstGeom prst="rect">
            <a:avLst/>
          </a:prstGeom>
        </p:spPr>
      </p:pic>
      <p:sp>
        <p:nvSpPr>
          <p:cNvPr id="2" name="Retângulo: Cantos Arredondados 1">
            <a:hlinkClick r:id="rId3" action="ppaction://hlinksldjump"/>
            <a:extLst>
              <a:ext uri="{FF2B5EF4-FFF2-40B4-BE49-F238E27FC236}">
                <a16:creationId xmlns:a16="http://schemas.microsoft.com/office/drawing/2014/main" id="{841938D2-257A-A151-3F7C-445D881FCA0E}"/>
              </a:ext>
            </a:extLst>
          </p:cNvPr>
          <p:cNvSpPr/>
          <p:nvPr/>
        </p:nvSpPr>
        <p:spPr>
          <a:xfrm>
            <a:off x="2820751" y="963133"/>
            <a:ext cx="5967428" cy="4880259"/>
          </a:xfrm>
          <a:prstGeom prst="roundRect">
            <a:avLst>
              <a:gd name="adj" fmla="val 5779"/>
            </a:avLst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bg1"/>
                </a:solidFill>
              </a:rPr>
              <a:t>Ao selecionar </a:t>
            </a:r>
            <a:r>
              <a:rPr lang="pt-BR" sz="2400" b="1" dirty="0">
                <a:solidFill>
                  <a:schemeClr val="bg1"/>
                </a:solidFill>
                <a:latin typeface="Candara" panose="020E0502030303020204" pitchFamily="34" charset="0"/>
              </a:rPr>
              <a:t>PROCEDIMENTO DE INTEGRAÇÃO, o cliente terá acesso a um arquivo em PDF com as instruções detalhadas sobre a documentação e outro detalhes.</a:t>
            </a:r>
            <a:endParaRPr lang="pt-BR" sz="2400" dirty="0">
              <a:solidFill>
                <a:schemeClr val="bg1"/>
              </a:solidFill>
            </a:endParaRPr>
          </a:p>
        </p:txBody>
      </p:sp>
      <p:sp>
        <p:nvSpPr>
          <p:cNvPr id="3" name="Texto Explicativo: Linha Dobrada 2">
            <a:extLst>
              <a:ext uri="{FF2B5EF4-FFF2-40B4-BE49-F238E27FC236}">
                <a16:creationId xmlns:a16="http://schemas.microsoft.com/office/drawing/2014/main" id="{9C2B4A60-5B33-7604-AFBD-0F1CEF8CC982}"/>
              </a:ext>
            </a:extLst>
          </p:cNvPr>
          <p:cNvSpPr/>
          <p:nvPr/>
        </p:nvSpPr>
        <p:spPr>
          <a:xfrm>
            <a:off x="10440365" y="2785437"/>
            <a:ext cx="1636949" cy="864623"/>
          </a:xfrm>
          <a:prstGeom prst="borderCallout2">
            <a:avLst>
              <a:gd name="adj1" fmla="val 18750"/>
              <a:gd name="adj2" fmla="val -8333"/>
              <a:gd name="adj3" fmla="val 71816"/>
              <a:gd name="adj4" fmla="val -34480"/>
              <a:gd name="adj5" fmla="val 72474"/>
              <a:gd name="adj6" fmla="val -107286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a </a:t>
            </a:r>
            <a:r>
              <a:rPr lang="pt-BR" b="1" dirty="0"/>
              <a:t>CAIXA</a:t>
            </a:r>
          </a:p>
        </p:txBody>
      </p:sp>
    </p:spTree>
    <p:extLst>
      <p:ext uri="{BB962C8B-B14F-4D97-AF65-F5344CB8AC3E}">
        <p14:creationId xmlns:p14="http://schemas.microsoft.com/office/powerpoint/2010/main" val="4268166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18069166-uhd_3840_2160_24fps">
            <a:hlinkClick r:id="" action="ppaction://media"/>
            <a:extLst>
              <a:ext uri="{FF2B5EF4-FFF2-40B4-BE49-F238E27FC236}">
                <a16:creationId xmlns:a16="http://schemas.microsoft.com/office/drawing/2014/main" id="{CC250659-7513-C389-109B-46F57B1DE7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2F47B42B-4B7B-218A-F0E2-1C6717E946C4}"/>
              </a:ext>
            </a:extLst>
          </p:cNvPr>
          <p:cNvSpPr/>
          <p:nvPr/>
        </p:nvSpPr>
        <p:spPr>
          <a:xfrm>
            <a:off x="-2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rgbClr val="52658C">
                  <a:alpha val="80000"/>
                </a:srgbClr>
              </a:gs>
              <a:gs pos="100000">
                <a:srgbClr val="7385AE">
                  <a:alpha val="10000"/>
                </a:srgbClr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6" name="Retângulo: Cantos Arredondados 25">
            <a:extLst>
              <a:ext uri="{FF2B5EF4-FFF2-40B4-BE49-F238E27FC236}">
                <a16:creationId xmlns:a16="http://schemas.microsoft.com/office/drawing/2014/main" id="{FC7DF505-E9D6-D5E9-7C6C-B09273FDBFAE}"/>
              </a:ext>
            </a:extLst>
          </p:cNvPr>
          <p:cNvSpPr>
            <a:spLocks noChangeAspect="1"/>
          </p:cNvSpPr>
          <p:nvPr/>
        </p:nvSpPr>
        <p:spPr>
          <a:xfrm>
            <a:off x="9096424" y="359457"/>
            <a:ext cx="1838298" cy="1728000"/>
          </a:xfrm>
          <a:prstGeom prst="roundRect">
            <a:avLst>
              <a:gd name="adj" fmla="val 10880"/>
            </a:avLst>
          </a:prstGeom>
          <a:solidFill>
            <a:srgbClr val="7385AE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etângulo: Cantos Arredondados 24">
            <a:extLst>
              <a:ext uri="{FF2B5EF4-FFF2-40B4-BE49-F238E27FC236}">
                <a16:creationId xmlns:a16="http://schemas.microsoft.com/office/drawing/2014/main" id="{6C755130-108A-1789-AE71-603658C5C64B}"/>
              </a:ext>
            </a:extLst>
          </p:cNvPr>
          <p:cNvSpPr>
            <a:spLocks noChangeAspect="1"/>
          </p:cNvSpPr>
          <p:nvPr/>
        </p:nvSpPr>
        <p:spPr>
          <a:xfrm>
            <a:off x="10015573" y="1221262"/>
            <a:ext cx="1838298" cy="1728000"/>
          </a:xfrm>
          <a:prstGeom prst="roundRect">
            <a:avLst>
              <a:gd name="adj" fmla="val 10880"/>
            </a:avLst>
          </a:prstGeom>
          <a:solidFill>
            <a:srgbClr val="52658C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73A5DCDE-0438-CA25-F0F5-861D0858EE36}"/>
              </a:ext>
            </a:extLst>
          </p:cNvPr>
          <p:cNvSpPr txBox="1">
            <a:spLocks noChangeAspect="1"/>
          </p:cNvSpPr>
          <p:nvPr/>
        </p:nvSpPr>
        <p:spPr>
          <a:xfrm>
            <a:off x="8785155" y="1333255"/>
            <a:ext cx="3276903" cy="707886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rgbClr val="E6E7E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ill Sans Ultra Bold" panose="020B0A02020104020203" pitchFamily="34" charset="0"/>
              </a:rPr>
              <a:t>SiMGeD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02C44031-54B1-7C85-216A-9C256897C4EA}"/>
              </a:ext>
            </a:extLst>
          </p:cNvPr>
          <p:cNvSpPr txBox="1">
            <a:spLocks noChangeAspect="1"/>
          </p:cNvSpPr>
          <p:nvPr/>
        </p:nvSpPr>
        <p:spPr>
          <a:xfrm>
            <a:off x="10078285" y="2118898"/>
            <a:ext cx="17755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SISTEMA</a:t>
            </a:r>
          </a:p>
          <a:p>
            <a:r>
              <a:rPr lang="pt-BR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MODULAR DE</a:t>
            </a:r>
          </a:p>
          <a:p>
            <a:r>
              <a:rPr lang="pt-BR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GERENCIAMENTO</a:t>
            </a:r>
          </a:p>
          <a:p>
            <a:r>
              <a:rPr lang="pt-BR" sz="1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DOCUMENTAL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54A4AD4-659C-7E47-11F3-EC1A933BC0CD}"/>
              </a:ext>
            </a:extLst>
          </p:cNvPr>
          <p:cNvSpPr txBox="1"/>
          <p:nvPr/>
        </p:nvSpPr>
        <p:spPr>
          <a:xfrm>
            <a:off x="3931920" y="3441185"/>
            <a:ext cx="4335780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BEM-VINDO(A)</a:t>
            </a:r>
          </a:p>
        </p:txBody>
      </p:sp>
      <p:sp>
        <p:nvSpPr>
          <p:cNvPr id="3" name="Retângulo: Cantos Arredondados 2">
            <a:hlinkClick r:id="rId5" action="ppaction://hlinksldjump">
              <a:snd r:embed="rId6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B3538DDC-82CB-F304-6DE9-F35934B8A188}"/>
              </a:ext>
            </a:extLst>
          </p:cNvPr>
          <p:cNvSpPr>
            <a:spLocks noChangeAspect="1"/>
          </p:cNvSpPr>
          <p:nvPr/>
        </p:nvSpPr>
        <p:spPr>
          <a:xfrm>
            <a:off x="3931920" y="4386897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CLIENTE</a:t>
            </a:r>
          </a:p>
        </p:txBody>
      </p:sp>
      <p:sp>
        <p:nvSpPr>
          <p:cNvPr id="4" name="Retângulo: Cantos Arredondados 3">
            <a:hlinkClick r:id="rId7" action="ppaction://hlinksldjump">
              <a:snd r:embed="rId6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DD0293F4-73B9-9DD1-9ADC-C1F34D3EFA61}"/>
              </a:ext>
            </a:extLst>
          </p:cNvPr>
          <p:cNvSpPr>
            <a:spLocks noChangeAspect="1"/>
          </p:cNvSpPr>
          <p:nvPr/>
        </p:nvSpPr>
        <p:spPr>
          <a:xfrm>
            <a:off x="6494862" y="4386897"/>
            <a:ext cx="1772838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AUDITOR</a:t>
            </a:r>
          </a:p>
        </p:txBody>
      </p:sp>
    </p:spTree>
    <p:extLst>
      <p:ext uri="{BB962C8B-B14F-4D97-AF65-F5344CB8AC3E}">
        <p14:creationId xmlns:p14="http://schemas.microsoft.com/office/powerpoint/2010/main" val="2728634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50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6" grpId="0"/>
      <p:bldP spid="3" grpId="0" animBg="1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F63598-CC91-8C2B-D3B3-73E41AB2C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Agrupar 40">
            <a:extLst>
              <a:ext uri="{FF2B5EF4-FFF2-40B4-BE49-F238E27FC236}">
                <a16:creationId xmlns:a16="http://schemas.microsoft.com/office/drawing/2014/main" id="{CD9ACB87-4ACD-11BB-06A5-8AC86B1704C6}"/>
              </a:ext>
            </a:extLst>
          </p:cNvPr>
          <p:cNvGrpSpPr/>
          <p:nvPr/>
        </p:nvGrpSpPr>
        <p:grpSpPr>
          <a:xfrm>
            <a:off x="5294518" y="-785270"/>
            <a:ext cx="5040000" cy="3832331"/>
            <a:chOff x="4959238" y="-587150"/>
            <a:chExt cx="5040000" cy="3832331"/>
          </a:xfrm>
        </p:grpSpPr>
        <p:sp>
          <p:nvSpPr>
            <p:cNvPr id="30" name="Retângulo: Cantos Arredondados 29">
              <a:extLst>
                <a:ext uri="{FF2B5EF4-FFF2-40B4-BE49-F238E27FC236}">
                  <a16:creationId xmlns:a16="http://schemas.microsoft.com/office/drawing/2014/main" id="{E52AA483-5D4A-7D86-654D-09AEDE51D91F}"/>
                </a:ext>
              </a:extLst>
            </p:cNvPr>
            <p:cNvSpPr/>
            <p:nvPr/>
          </p:nvSpPr>
          <p:spPr>
            <a:xfrm>
              <a:off x="4959238" y="-587150"/>
              <a:ext cx="5040000" cy="3832331"/>
            </a:xfrm>
            <a:prstGeom prst="roundRect">
              <a:avLst>
                <a:gd name="adj" fmla="val 4512"/>
              </a:avLst>
            </a:prstGeom>
            <a:solidFill>
              <a:srgbClr val="7385AE">
                <a:alpha val="5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57667780-4F96-F2C0-4B3B-5D4FCC87C9B7}"/>
                </a:ext>
              </a:extLst>
            </p:cNvPr>
            <p:cNvGrpSpPr/>
            <p:nvPr/>
          </p:nvGrpSpPr>
          <p:grpSpPr>
            <a:xfrm>
              <a:off x="5319239" y="404383"/>
              <a:ext cx="4320001" cy="967863"/>
              <a:chOff x="5387926" y="833365"/>
              <a:chExt cx="4320001" cy="967863"/>
            </a:xfrm>
          </p:grpSpPr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B7A6810D-0473-9F37-CA20-C0191F7C5BA6}"/>
                  </a:ext>
                </a:extLst>
              </p:cNvPr>
              <p:cNvSpPr txBox="1"/>
              <p:nvPr/>
            </p:nvSpPr>
            <p:spPr>
              <a:xfrm>
                <a:off x="5387927" y="833365"/>
                <a:ext cx="4320000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Login</a:t>
                </a:r>
              </a:p>
            </p:txBody>
          </p:sp>
          <p:sp>
            <p:nvSpPr>
              <p:cNvPr id="15" name="Retângulo: Cantos Arredondados 14">
                <a:extLst>
                  <a:ext uri="{FF2B5EF4-FFF2-40B4-BE49-F238E27FC236}">
                    <a16:creationId xmlns:a16="http://schemas.microsoft.com/office/drawing/2014/main" id="{13265785-AED9-DBA4-E913-5E760D6CAA90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  <p:grpSp>
          <p:nvGrpSpPr>
            <p:cNvPr id="28" name="Agrupar 27">
              <a:extLst>
                <a:ext uri="{FF2B5EF4-FFF2-40B4-BE49-F238E27FC236}">
                  <a16:creationId xmlns:a16="http://schemas.microsoft.com/office/drawing/2014/main" id="{231CFF15-70CF-3BC4-ACB5-A1EF1DFAC521}"/>
                </a:ext>
              </a:extLst>
            </p:cNvPr>
            <p:cNvGrpSpPr/>
            <p:nvPr/>
          </p:nvGrpSpPr>
          <p:grpSpPr>
            <a:xfrm>
              <a:off x="5319239" y="1356662"/>
              <a:ext cx="4320001" cy="973228"/>
              <a:chOff x="5387926" y="1722365"/>
              <a:chExt cx="4320001" cy="973228"/>
            </a:xfrm>
          </p:grpSpPr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B5669CF2-2BD0-1FFF-3EB3-83898D198F91}"/>
                  </a:ext>
                </a:extLst>
              </p:cNvPr>
              <p:cNvSpPr txBox="1"/>
              <p:nvPr/>
            </p:nvSpPr>
            <p:spPr>
              <a:xfrm>
                <a:off x="5387927" y="1722365"/>
                <a:ext cx="4320000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Senha</a:t>
                </a:r>
              </a:p>
            </p:txBody>
          </p:sp>
          <p:sp>
            <p:nvSpPr>
              <p:cNvPr id="16" name="Retângulo: Cantos Arredondados 15">
                <a:extLst>
                  <a:ext uri="{FF2B5EF4-FFF2-40B4-BE49-F238E27FC236}">
                    <a16:creationId xmlns:a16="http://schemas.microsoft.com/office/drawing/2014/main" id="{5EBE0D26-98D0-6DCC-8582-8F26810F8171}"/>
                  </a:ext>
                </a:extLst>
              </p:cNvPr>
              <p:cNvSpPr/>
              <p:nvPr/>
            </p:nvSpPr>
            <p:spPr>
              <a:xfrm>
                <a:off x="5387926" y="2155593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567705C5-49F0-1111-0F4B-43D727F7D7C7}"/>
              </a:ext>
            </a:extLst>
          </p:cNvPr>
          <p:cNvGrpSpPr/>
          <p:nvPr/>
        </p:nvGrpSpPr>
        <p:grpSpPr>
          <a:xfrm>
            <a:off x="5294518" y="3336622"/>
            <a:ext cx="5040000" cy="3960000"/>
            <a:chOff x="4959238" y="3245182"/>
            <a:chExt cx="5040000" cy="3960000"/>
          </a:xfrm>
        </p:grpSpPr>
        <p:sp>
          <p:nvSpPr>
            <p:cNvPr id="31" name="Retângulo: Cantos Arredondados 30">
              <a:extLst>
                <a:ext uri="{FF2B5EF4-FFF2-40B4-BE49-F238E27FC236}">
                  <a16:creationId xmlns:a16="http://schemas.microsoft.com/office/drawing/2014/main" id="{F6B296DE-B897-BDDC-5D10-9C791DE64A02}"/>
                </a:ext>
              </a:extLst>
            </p:cNvPr>
            <p:cNvSpPr/>
            <p:nvPr/>
          </p:nvSpPr>
          <p:spPr>
            <a:xfrm>
              <a:off x="4959238" y="3245182"/>
              <a:ext cx="5040000" cy="3960000"/>
            </a:xfrm>
            <a:prstGeom prst="roundRect">
              <a:avLst>
                <a:gd name="adj" fmla="val 4512"/>
              </a:avLst>
            </a:prstGeom>
            <a:solidFill>
              <a:srgbClr val="7385AE">
                <a:alpha val="5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DAA2165C-BEF8-6AC2-DB64-B1919EF77677}"/>
                </a:ext>
              </a:extLst>
            </p:cNvPr>
            <p:cNvSpPr txBox="1"/>
            <p:nvPr/>
          </p:nvSpPr>
          <p:spPr>
            <a:xfrm>
              <a:off x="5319238" y="3396912"/>
              <a:ext cx="4320000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2400" b="1" dirty="0">
                  <a:solidFill>
                    <a:srgbClr val="52658C"/>
                  </a:solidFill>
                  <a:latin typeface="Candara" panose="020E0502030303020204" pitchFamily="34" charset="0"/>
                </a:rPr>
                <a:t>Cadastre-se</a:t>
              </a:r>
            </a:p>
          </p:txBody>
        </p:sp>
        <p:grpSp>
          <p:nvGrpSpPr>
            <p:cNvPr id="27" name="Agrupar 26">
              <a:extLst>
                <a:ext uri="{FF2B5EF4-FFF2-40B4-BE49-F238E27FC236}">
                  <a16:creationId xmlns:a16="http://schemas.microsoft.com/office/drawing/2014/main" id="{3EF2CA3F-A152-AA80-1B79-8AC2558C5874}"/>
                </a:ext>
              </a:extLst>
            </p:cNvPr>
            <p:cNvGrpSpPr/>
            <p:nvPr/>
          </p:nvGrpSpPr>
          <p:grpSpPr>
            <a:xfrm>
              <a:off x="5319239" y="3994826"/>
              <a:ext cx="4320000" cy="952235"/>
              <a:chOff x="5319240" y="4407468"/>
              <a:chExt cx="4320000" cy="952235"/>
            </a:xfrm>
          </p:grpSpPr>
          <p:sp>
            <p:nvSpPr>
              <p:cNvPr id="17" name="Retângulo: Cantos Arredondados 16">
                <a:extLst>
                  <a:ext uri="{FF2B5EF4-FFF2-40B4-BE49-F238E27FC236}">
                    <a16:creationId xmlns:a16="http://schemas.microsoft.com/office/drawing/2014/main" id="{520F1A15-332A-53B1-5FE3-0F238374D5D7}"/>
                  </a:ext>
                </a:extLst>
              </p:cNvPr>
              <p:cNvSpPr/>
              <p:nvPr/>
            </p:nvSpPr>
            <p:spPr>
              <a:xfrm>
                <a:off x="5319240" y="4819703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  <p:sp>
            <p:nvSpPr>
              <p:cNvPr id="21" name="CaixaDeTexto 20">
                <a:extLst>
                  <a:ext uri="{FF2B5EF4-FFF2-40B4-BE49-F238E27FC236}">
                    <a16:creationId xmlns:a16="http://schemas.microsoft.com/office/drawing/2014/main" id="{4AC9CC67-847B-F00B-4828-782B44B332E5}"/>
                  </a:ext>
                </a:extLst>
              </p:cNvPr>
              <p:cNvSpPr txBox="1"/>
              <p:nvPr/>
            </p:nvSpPr>
            <p:spPr>
              <a:xfrm>
                <a:off x="5319241" y="4407468"/>
                <a:ext cx="4319998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Insira um e-mail válido</a:t>
                </a:r>
              </a:p>
            </p:txBody>
          </p:sp>
        </p:grpSp>
        <p:grpSp>
          <p:nvGrpSpPr>
            <p:cNvPr id="26" name="Agrupar 25">
              <a:extLst>
                <a:ext uri="{FF2B5EF4-FFF2-40B4-BE49-F238E27FC236}">
                  <a16:creationId xmlns:a16="http://schemas.microsoft.com/office/drawing/2014/main" id="{B7FBF1C3-691C-9B9E-5E61-FDF6FA684267}"/>
                </a:ext>
              </a:extLst>
            </p:cNvPr>
            <p:cNvGrpSpPr/>
            <p:nvPr/>
          </p:nvGrpSpPr>
          <p:grpSpPr>
            <a:xfrm>
              <a:off x="5319239" y="4931476"/>
              <a:ext cx="4320000" cy="978535"/>
              <a:chOff x="5319239" y="4979288"/>
              <a:chExt cx="4320000" cy="978535"/>
            </a:xfrm>
          </p:grpSpPr>
          <p:sp>
            <p:nvSpPr>
              <p:cNvPr id="18" name="Retângulo: Cantos Arredondados 17">
                <a:extLst>
                  <a:ext uri="{FF2B5EF4-FFF2-40B4-BE49-F238E27FC236}">
                    <a16:creationId xmlns:a16="http://schemas.microsoft.com/office/drawing/2014/main" id="{A1C57234-B649-2EF7-1EC4-ADD41A5240CC}"/>
                  </a:ext>
                </a:extLst>
              </p:cNvPr>
              <p:cNvSpPr/>
              <p:nvPr/>
            </p:nvSpPr>
            <p:spPr>
              <a:xfrm>
                <a:off x="5319239" y="5417823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BA94746C-463A-B282-EFF3-D9A6D695910D}"/>
                  </a:ext>
                </a:extLst>
              </p:cNvPr>
              <p:cNvSpPr txBox="1"/>
              <p:nvPr/>
            </p:nvSpPr>
            <p:spPr>
              <a:xfrm>
                <a:off x="5319240" y="4979288"/>
                <a:ext cx="4319998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Crie uma senha forte</a:t>
                </a:r>
              </a:p>
            </p:txBody>
          </p:sp>
        </p:grpSp>
      </p:grpSp>
      <p:sp>
        <p:nvSpPr>
          <p:cNvPr id="3" name="Retângulo: Cantos Arredondados 2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2DEAB84F-5AE5-F398-D19C-A04577B785B8}"/>
              </a:ext>
            </a:extLst>
          </p:cNvPr>
          <p:cNvSpPr>
            <a:spLocks noChangeAspect="1"/>
          </p:cNvSpPr>
          <p:nvPr/>
        </p:nvSpPr>
        <p:spPr>
          <a:xfrm>
            <a:off x="6950518" y="2353437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ACESSAR</a:t>
            </a:r>
          </a:p>
        </p:txBody>
      </p:sp>
      <p:sp>
        <p:nvSpPr>
          <p:cNvPr id="4" name="Retângulo: Cantos Arredondados 3">
            <a:hlinkClick r:id="rId5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1D331316-9A65-2279-0FD7-AADA444996E8}"/>
              </a:ext>
            </a:extLst>
          </p:cNvPr>
          <p:cNvSpPr>
            <a:spLocks noChangeAspect="1"/>
          </p:cNvSpPr>
          <p:nvPr/>
        </p:nvSpPr>
        <p:spPr>
          <a:xfrm>
            <a:off x="6950518" y="6214811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CADASTRAR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77644282-653A-701F-A1B2-062EE315A45E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E6E7E8">
              <a:alpha val="69804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36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Caro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CLIENTE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,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À partir de agora, iniciaremos nossa interação via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SiMGeD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É necessário criar um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Login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Senha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para que todas as ações no sistema sejam realizadas de forma segura.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Após a criação do seu Login e Senha, será exibida sua tela de trabalho para que possa inserir os documentos necessários.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Agradecemos por optar pelo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SiMGeD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</a:t>
            </a:r>
          </a:p>
        </p:txBody>
      </p:sp>
      <p:pic>
        <p:nvPicPr>
          <p:cNvPr id="6" name="Imagem 5" descr="Logotipo">
            <a:extLst>
              <a:ext uri="{FF2B5EF4-FFF2-40B4-BE49-F238E27FC236}">
                <a16:creationId xmlns:a16="http://schemas.microsoft.com/office/drawing/2014/main" id="{5E61307D-E835-91A9-BD86-5355D90477F7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0213" cy="1018034"/>
          </a:xfrm>
          <a:prstGeom prst="rect">
            <a:avLst/>
          </a:prstGeom>
        </p:spPr>
      </p:pic>
      <p:sp>
        <p:nvSpPr>
          <p:cNvPr id="7" name="Retângulo: Cantos Arredondados 6">
            <a:hlinkClick r:id="rId7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FFA11E7B-88E2-7B23-D9A4-21D5BEC3093D}"/>
              </a:ext>
            </a:extLst>
          </p:cNvPr>
          <p:cNvSpPr>
            <a:spLocks noChangeAspect="1"/>
          </p:cNvSpPr>
          <p:nvPr/>
        </p:nvSpPr>
        <p:spPr>
          <a:xfrm>
            <a:off x="1271673" y="6404900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FF0000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SAIR</a:t>
            </a:r>
          </a:p>
        </p:txBody>
      </p:sp>
      <p:sp>
        <p:nvSpPr>
          <p:cNvPr id="9" name="Texto Explicativo: Linha Dobrada 8">
            <a:extLst>
              <a:ext uri="{FF2B5EF4-FFF2-40B4-BE49-F238E27FC236}">
                <a16:creationId xmlns:a16="http://schemas.microsoft.com/office/drawing/2014/main" id="{2CDFD4ED-0D55-D641-0035-987A3DEC209E}"/>
              </a:ext>
            </a:extLst>
          </p:cNvPr>
          <p:cNvSpPr/>
          <p:nvPr/>
        </p:nvSpPr>
        <p:spPr>
          <a:xfrm>
            <a:off x="10440365" y="5794559"/>
            <a:ext cx="1636949" cy="864623"/>
          </a:xfrm>
          <a:prstGeom prst="borderCallout2">
            <a:avLst>
              <a:gd name="adj1" fmla="val 18750"/>
              <a:gd name="adj2" fmla="val -8333"/>
              <a:gd name="adj3" fmla="val 71816"/>
              <a:gd name="adj4" fmla="val -34480"/>
              <a:gd name="adj5" fmla="val 72474"/>
              <a:gd name="adj6" fmla="val -107286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</a:t>
            </a:r>
            <a:r>
              <a:rPr lang="pt-BR" b="1" dirty="0"/>
              <a:t>CADASTRAR</a:t>
            </a:r>
          </a:p>
        </p:txBody>
      </p:sp>
    </p:spTree>
    <p:extLst>
      <p:ext uri="{BB962C8B-B14F-4D97-AF65-F5344CB8AC3E}">
        <p14:creationId xmlns:p14="http://schemas.microsoft.com/office/powerpoint/2010/main" val="30944804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61B511-1FD2-CA0F-AB2A-0C0AAE5F2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Agrupar 40">
            <a:extLst>
              <a:ext uri="{FF2B5EF4-FFF2-40B4-BE49-F238E27FC236}">
                <a16:creationId xmlns:a16="http://schemas.microsoft.com/office/drawing/2014/main" id="{0879A6B5-0E3A-9367-6BBA-1BE921E97C37}"/>
              </a:ext>
            </a:extLst>
          </p:cNvPr>
          <p:cNvGrpSpPr/>
          <p:nvPr/>
        </p:nvGrpSpPr>
        <p:grpSpPr>
          <a:xfrm>
            <a:off x="5294518" y="-785270"/>
            <a:ext cx="5040000" cy="3832331"/>
            <a:chOff x="4959238" y="-587150"/>
            <a:chExt cx="5040000" cy="3832331"/>
          </a:xfrm>
        </p:grpSpPr>
        <p:sp>
          <p:nvSpPr>
            <p:cNvPr id="30" name="Retângulo: Cantos Arredondados 29">
              <a:extLst>
                <a:ext uri="{FF2B5EF4-FFF2-40B4-BE49-F238E27FC236}">
                  <a16:creationId xmlns:a16="http://schemas.microsoft.com/office/drawing/2014/main" id="{C585F0EA-50BA-A1B3-78FB-D8C65F24267B}"/>
                </a:ext>
              </a:extLst>
            </p:cNvPr>
            <p:cNvSpPr/>
            <p:nvPr/>
          </p:nvSpPr>
          <p:spPr>
            <a:xfrm>
              <a:off x="4959238" y="-587150"/>
              <a:ext cx="5040000" cy="3832331"/>
            </a:xfrm>
            <a:prstGeom prst="roundRect">
              <a:avLst>
                <a:gd name="adj" fmla="val 4512"/>
              </a:avLst>
            </a:prstGeom>
            <a:solidFill>
              <a:srgbClr val="7385AE">
                <a:alpha val="5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AB2DED97-00EC-2B4E-E228-B6A5674FA934}"/>
                </a:ext>
              </a:extLst>
            </p:cNvPr>
            <p:cNvGrpSpPr/>
            <p:nvPr/>
          </p:nvGrpSpPr>
          <p:grpSpPr>
            <a:xfrm>
              <a:off x="5319239" y="404383"/>
              <a:ext cx="4320001" cy="967863"/>
              <a:chOff x="5387926" y="833365"/>
              <a:chExt cx="4320001" cy="967863"/>
            </a:xfrm>
          </p:grpSpPr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0DDE9320-F742-D4DB-5BC6-C61B1E236231}"/>
                  </a:ext>
                </a:extLst>
              </p:cNvPr>
              <p:cNvSpPr txBox="1"/>
              <p:nvPr/>
            </p:nvSpPr>
            <p:spPr>
              <a:xfrm>
                <a:off x="5387927" y="833365"/>
                <a:ext cx="4320000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Login</a:t>
                </a:r>
              </a:p>
            </p:txBody>
          </p:sp>
          <p:sp>
            <p:nvSpPr>
              <p:cNvPr id="15" name="Retângulo: Cantos Arredondados 14">
                <a:extLst>
                  <a:ext uri="{FF2B5EF4-FFF2-40B4-BE49-F238E27FC236}">
                    <a16:creationId xmlns:a16="http://schemas.microsoft.com/office/drawing/2014/main" id="{676AB540-982D-0329-C8D9-6FFB7330E341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  <p:grpSp>
          <p:nvGrpSpPr>
            <p:cNvPr id="28" name="Agrupar 27">
              <a:extLst>
                <a:ext uri="{FF2B5EF4-FFF2-40B4-BE49-F238E27FC236}">
                  <a16:creationId xmlns:a16="http://schemas.microsoft.com/office/drawing/2014/main" id="{F318074B-D8A0-78C8-8B4C-B2036BF7A2BB}"/>
                </a:ext>
              </a:extLst>
            </p:cNvPr>
            <p:cNvGrpSpPr/>
            <p:nvPr/>
          </p:nvGrpSpPr>
          <p:grpSpPr>
            <a:xfrm>
              <a:off x="5319239" y="1356662"/>
              <a:ext cx="4320001" cy="973228"/>
              <a:chOff x="5387926" y="1722365"/>
              <a:chExt cx="4320001" cy="973228"/>
            </a:xfrm>
          </p:grpSpPr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02BCDBE3-56BF-DE53-26D2-730A731BE759}"/>
                  </a:ext>
                </a:extLst>
              </p:cNvPr>
              <p:cNvSpPr txBox="1"/>
              <p:nvPr/>
            </p:nvSpPr>
            <p:spPr>
              <a:xfrm>
                <a:off x="5387927" y="1722365"/>
                <a:ext cx="4320000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Senha</a:t>
                </a:r>
              </a:p>
            </p:txBody>
          </p:sp>
          <p:sp>
            <p:nvSpPr>
              <p:cNvPr id="16" name="Retângulo: Cantos Arredondados 15">
                <a:extLst>
                  <a:ext uri="{FF2B5EF4-FFF2-40B4-BE49-F238E27FC236}">
                    <a16:creationId xmlns:a16="http://schemas.microsoft.com/office/drawing/2014/main" id="{A6D1E734-6136-BDCA-B9A6-6BABAC25A9AB}"/>
                  </a:ext>
                </a:extLst>
              </p:cNvPr>
              <p:cNvSpPr/>
              <p:nvPr/>
            </p:nvSpPr>
            <p:spPr>
              <a:xfrm>
                <a:off x="5387926" y="2155593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91BBBC29-605A-4E3A-95FB-54452DBEC729}"/>
              </a:ext>
            </a:extLst>
          </p:cNvPr>
          <p:cNvGrpSpPr/>
          <p:nvPr/>
        </p:nvGrpSpPr>
        <p:grpSpPr>
          <a:xfrm>
            <a:off x="5294518" y="3336622"/>
            <a:ext cx="5040000" cy="3960000"/>
            <a:chOff x="4959238" y="3245182"/>
            <a:chExt cx="5040000" cy="3960000"/>
          </a:xfrm>
        </p:grpSpPr>
        <p:sp>
          <p:nvSpPr>
            <p:cNvPr id="31" name="Retângulo: Cantos Arredondados 30">
              <a:extLst>
                <a:ext uri="{FF2B5EF4-FFF2-40B4-BE49-F238E27FC236}">
                  <a16:creationId xmlns:a16="http://schemas.microsoft.com/office/drawing/2014/main" id="{32728C48-CE05-24DC-0FDC-2D6FC5156810}"/>
                </a:ext>
              </a:extLst>
            </p:cNvPr>
            <p:cNvSpPr/>
            <p:nvPr/>
          </p:nvSpPr>
          <p:spPr>
            <a:xfrm>
              <a:off x="4959238" y="3245182"/>
              <a:ext cx="5040000" cy="3960000"/>
            </a:xfrm>
            <a:prstGeom prst="roundRect">
              <a:avLst>
                <a:gd name="adj" fmla="val 4512"/>
              </a:avLst>
            </a:prstGeom>
            <a:solidFill>
              <a:srgbClr val="7385AE">
                <a:alpha val="5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E0705AF2-51CA-583C-884F-0D8E73B765CA}"/>
                </a:ext>
              </a:extLst>
            </p:cNvPr>
            <p:cNvSpPr txBox="1"/>
            <p:nvPr/>
          </p:nvSpPr>
          <p:spPr>
            <a:xfrm>
              <a:off x="5319238" y="3396912"/>
              <a:ext cx="4320000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2400" b="1" dirty="0">
                  <a:solidFill>
                    <a:srgbClr val="52658C"/>
                  </a:solidFill>
                  <a:latin typeface="Candara" panose="020E0502030303020204" pitchFamily="34" charset="0"/>
                </a:rPr>
                <a:t>Cadastre-se</a:t>
              </a:r>
            </a:p>
          </p:txBody>
        </p:sp>
        <p:grpSp>
          <p:nvGrpSpPr>
            <p:cNvPr id="27" name="Agrupar 26">
              <a:extLst>
                <a:ext uri="{FF2B5EF4-FFF2-40B4-BE49-F238E27FC236}">
                  <a16:creationId xmlns:a16="http://schemas.microsoft.com/office/drawing/2014/main" id="{A7EA0102-7F15-0FC7-F526-4AB4588EEB50}"/>
                </a:ext>
              </a:extLst>
            </p:cNvPr>
            <p:cNvGrpSpPr/>
            <p:nvPr/>
          </p:nvGrpSpPr>
          <p:grpSpPr>
            <a:xfrm>
              <a:off x="5319239" y="3994826"/>
              <a:ext cx="4320000" cy="952235"/>
              <a:chOff x="5319240" y="4407468"/>
              <a:chExt cx="4320000" cy="952235"/>
            </a:xfrm>
          </p:grpSpPr>
          <p:sp>
            <p:nvSpPr>
              <p:cNvPr id="17" name="Retângulo: Cantos Arredondados 16">
                <a:extLst>
                  <a:ext uri="{FF2B5EF4-FFF2-40B4-BE49-F238E27FC236}">
                    <a16:creationId xmlns:a16="http://schemas.microsoft.com/office/drawing/2014/main" id="{78228E92-E582-E39E-B3E6-0B97A12AAD24}"/>
                  </a:ext>
                </a:extLst>
              </p:cNvPr>
              <p:cNvSpPr/>
              <p:nvPr/>
            </p:nvSpPr>
            <p:spPr>
              <a:xfrm>
                <a:off x="5319240" y="4819703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  <p:sp>
            <p:nvSpPr>
              <p:cNvPr id="21" name="CaixaDeTexto 20">
                <a:extLst>
                  <a:ext uri="{FF2B5EF4-FFF2-40B4-BE49-F238E27FC236}">
                    <a16:creationId xmlns:a16="http://schemas.microsoft.com/office/drawing/2014/main" id="{A765178A-EB14-60D1-C695-B70EFEFE7896}"/>
                  </a:ext>
                </a:extLst>
              </p:cNvPr>
              <p:cNvSpPr txBox="1"/>
              <p:nvPr/>
            </p:nvSpPr>
            <p:spPr>
              <a:xfrm>
                <a:off x="5319241" y="4407468"/>
                <a:ext cx="4319998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Insira um e-mail válido</a:t>
                </a:r>
              </a:p>
            </p:txBody>
          </p:sp>
        </p:grpSp>
        <p:grpSp>
          <p:nvGrpSpPr>
            <p:cNvPr id="26" name="Agrupar 25">
              <a:extLst>
                <a:ext uri="{FF2B5EF4-FFF2-40B4-BE49-F238E27FC236}">
                  <a16:creationId xmlns:a16="http://schemas.microsoft.com/office/drawing/2014/main" id="{1B593E5C-86E5-89E4-F728-942921B02F48}"/>
                </a:ext>
              </a:extLst>
            </p:cNvPr>
            <p:cNvGrpSpPr/>
            <p:nvPr/>
          </p:nvGrpSpPr>
          <p:grpSpPr>
            <a:xfrm>
              <a:off x="5319239" y="4931476"/>
              <a:ext cx="4320000" cy="978535"/>
              <a:chOff x="5319239" y="4979288"/>
              <a:chExt cx="4320000" cy="978535"/>
            </a:xfrm>
          </p:grpSpPr>
          <p:sp>
            <p:nvSpPr>
              <p:cNvPr id="18" name="Retângulo: Cantos Arredondados 17">
                <a:extLst>
                  <a:ext uri="{FF2B5EF4-FFF2-40B4-BE49-F238E27FC236}">
                    <a16:creationId xmlns:a16="http://schemas.microsoft.com/office/drawing/2014/main" id="{B5BCEEA4-0875-0293-C451-EBCD16FD8F69}"/>
                  </a:ext>
                </a:extLst>
              </p:cNvPr>
              <p:cNvSpPr/>
              <p:nvPr/>
            </p:nvSpPr>
            <p:spPr>
              <a:xfrm>
                <a:off x="5319239" y="5417823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F367E678-37F1-B81E-FE25-456C785B0481}"/>
                  </a:ext>
                </a:extLst>
              </p:cNvPr>
              <p:cNvSpPr txBox="1"/>
              <p:nvPr/>
            </p:nvSpPr>
            <p:spPr>
              <a:xfrm>
                <a:off x="5319240" y="4979288"/>
                <a:ext cx="4319998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Crie uma senha forte</a:t>
                </a:r>
              </a:p>
            </p:txBody>
          </p:sp>
        </p:grpSp>
      </p:grpSp>
      <p:sp>
        <p:nvSpPr>
          <p:cNvPr id="3" name="Retângulo: Cantos Arredondados 2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AFFECAA8-AF01-A0B9-4F11-01847B4DEA6C}"/>
              </a:ext>
            </a:extLst>
          </p:cNvPr>
          <p:cNvSpPr>
            <a:spLocks noChangeAspect="1"/>
          </p:cNvSpPr>
          <p:nvPr/>
        </p:nvSpPr>
        <p:spPr>
          <a:xfrm>
            <a:off x="6950518" y="2353437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ACESSAR</a:t>
            </a:r>
          </a:p>
        </p:txBody>
      </p:sp>
      <p:sp>
        <p:nvSpPr>
          <p:cNvPr id="4" name="Retângulo: Cantos Arredondados 3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D1B16D70-EA64-CFFE-FA41-9943CE81BDD2}"/>
              </a:ext>
            </a:extLst>
          </p:cNvPr>
          <p:cNvSpPr>
            <a:spLocks noChangeAspect="1"/>
          </p:cNvSpPr>
          <p:nvPr/>
        </p:nvSpPr>
        <p:spPr>
          <a:xfrm>
            <a:off x="6950518" y="6214811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CADASTRAR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A5E55117-CD5A-B5DE-71E7-5689A2E491FD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E6E7E8">
              <a:alpha val="69804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36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Caro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CLIENTE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,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À partir de agora, iniciaremos nossa interação via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SiMGeD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É necessário criar um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Login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Senha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para que todas as ações no sistema sejam realizadas de forma segura.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Após a criação do seu Login e Senha, será exibida sua tela de trabalho para que possa inserir os documentos necessários.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Agradecemos por optar pelo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SiMGeD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</a:t>
            </a:r>
          </a:p>
        </p:txBody>
      </p:sp>
      <p:pic>
        <p:nvPicPr>
          <p:cNvPr id="6" name="Imagem 5" descr="Logotipo">
            <a:extLst>
              <a:ext uri="{FF2B5EF4-FFF2-40B4-BE49-F238E27FC236}">
                <a16:creationId xmlns:a16="http://schemas.microsoft.com/office/drawing/2014/main" id="{9D8282DD-1260-BB8B-326C-4B0936B5194E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0213" cy="1018034"/>
          </a:xfrm>
          <a:prstGeom prst="rect">
            <a:avLst/>
          </a:prstGeom>
        </p:spPr>
      </p:pic>
      <p:sp>
        <p:nvSpPr>
          <p:cNvPr id="7" name="Retângulo: Cantos Arredondados 6">
            <a:hlinkClick r:id="rId6" action="ppaction://hlinksldjump"/>
            <a:extLst>
              <a:ext uri="{FF2B5EF4-FFF2-40B4-BE49-F238E27FC236}">
                <a16:creationId xmlns:a16="http://schemas.microsoft.com/office/drawing/2014/main" id="{BB6CB790-FF73-21DC-0C6A-383466DD973D}"/>
              </a:ext>
            </a:extLst>
          </p:cNvPr>
          <p:cNvSpPr/>
          <p:nvPr/>
        </p:nvSpPr>
        <p:spPr>
          <a:xfrm>
            <a:off x="2867662" y="2614582"/>
            <a:ext cx="7106856" cy="1501746"/>
          </a:xfrm>
          <a:prstGeom prst="roundRect">
            <a:avLst>
              <a:gd name="adj" fmla="val 13132"/>
            </a:avLst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solidFill>
                  <a:schemeClr val="accent6">
                    <a:lumMod val="50000"/>
                  </a:schemeClr>
                </a:solidFill>
              </a:rPr>
              <a:t>Cadastro realizado com sucesso.</a:t>
            </a:r>
          </a:p>
        </p:txBody>
      </p:sp>
      <p:sp>
        <p:nvSpPr>
          <p:cNvPr id="8" name="Retângulo: Cantos Arredondados 7">
            <a:hlinkClick r:id="rId7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D310660-3D1A-BEAB-D04E-5DF43FC0395F}"/>
              </a:ext>
            </a:extLst>
          </p:cNvPr>
          <p:cNvSpPr>
            <a:spLocks noChangeAspect="1"/>
          </p:cNvSpPr>
          <p:nvPr/>
        </p:nvSpPr>
        <p:spPr>
          <a:xfrm>
            <a:off x="1271673" y="6404900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FF0000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SAIR</a:t>
            </a:r>
          </a:p>
        </p:txBody>
      </p:sp>
      <p:sp>
        <p:nvSpPr>
          <p:cNvPr id="9" name="Texto Explicativo: Linha Dobrada 8">
            <a:extLst>
              <a:ext uri="{FF2B5EF4-FFF2-40B4-BE49-F238E27FC236}">
                <a16:creationId xmlns:a16="http://schemas.microsoft.com/office/drawing/2014/main" id="{E916D856-C4C9-3836-25F3-244C6E13B534}"/>
              </a:ext>
            </a:extLst>
          </p:cNvPr>
          <p:cNvSpPr/>
          <p:nvPr/>
        </p:nvSpPr>
        <p:spPr>
          <a:xfrm>
            <a:off x="10440365" y="2785437"/>
            <a:ext cx="1636949" cy="864623"/>
          </a:xfrm>
          <a:prstGeom prst="borderCallout2">
            <a:avLst>
              <a:gd name="adj1" fmla="val 18750"/>
              <a:gd name="adj2" fmla="val -8333"/>
              <a:gd name="adj3" fmla="val 71816"/>
              <a:gd name="adj4" fmla="val -34480"/>
              <a:gd name="adj5" fmla="val 72474"/>
              <a:gd name="adj6" fmla="val -107286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a </a:t>
            </a:r>
            <a:r>
              <a:rPr lang="pt-BR" b="1" dirty="0"/>
              <a:t>CAIXA</a:t>
            </a:r>
          </a:p>
        </p:txBody>
      </p:sp>
    </p:spTree>
    <p:extLst>
      <p:ext uri="{BB962C8B-B14F-4D97-AF65-F5344CB8AC3E}">
        <p14:creationId xmlns:p14="http://schemas.microsoft.com/office/powerpoint/2010/main" val="3897845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668E9A-6678-F0C0-C8E0-A38868520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Agrupar 40">
            <a:extLst>
              <a:ext uri="{FF2B5EF4-FFF2-40B4-BE49-F238E27FC236}">
                <a16:creationId xmlns:a16="http://schemas.microsoft.com/office/drawing/2014/main" id="{A90925E7-8083-BF87-3972-7DD0DF1B3A76}"/>
              </a:ext>
            </a:extLst>
          </p:cNvPr>
          <p:cNvGrpSpPr/>
          <p:nvPr/>
        </p:nvGrpSpPr>
        <p:grpSpPr>
          <a:xfrm>
            <a:off x="5294518" y="-785270"/>
            <a:ext cx="5040000" cy="3832331"/>
            <a:chOff x="4959238" y="-587150"/>
            <a:chExt cx="5040000" cy="3832331"/>
          </a:xfrm>
        </p:grpSpPr>
        <p:sp>
          <p:nvSpPr>
            <p:cNvPr id="30" name="Retângulo: Cantos Arredondados 29">
              <a:extLst>
                <a:ext uri="{FF2B5EF4-FFF2-40B4-BE49-F238E27FC236}">
                  <a16:creationId xmlns:a16="http://schemas.microsoft.com/office/drawing/2014/main" id="{53CA74BE-A2CB-F9A5-68BE-4D839EAACB4B}"/>
                </a:ext>
              </a:extLst>
            </p:cNvPr>
            <p:cNvSpPr/>
            <p:nvPr/>
          </p:nvSpPr>
          <p:spPr>
            <a:xfrm>
              <a:off x="4959238" y="-587150"/>
              <a:ext cx="5040000" cy="3832331"/>
            </a:xfrm>
            <a:prstGeom prst="roundRect">
              <a:avLst>
                <a:gd name="adj" fmla="val 4512"/>
              </a:avLst>
            </a:prstGeom>
            <a:solidFill>
              <a:srgbClr val="7385AE">
                <a:alpha val="5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29" name="Agrupar 28">
              <a:extLst>
                <a:ext uri="{FF2B5EF4-FFF2-40B4-BE49-F238E27FC236}">
                  <a16:creationId xmlns:a16="http://schemas.microsoft.com/office/drawing/2014/main" id="{19BAA19F-FC9C-F6C9-02A8-A43F15EF2A45}"/>
                </a:ext>
              </a:extLst>
            </p:cNvPr>
            <p:cNvGrpSpPr/>
            <p:nvPr/>
          </p:nvGrpSpPr>
          <p:grpSpPr>
            <a:xfrm>
              <a:off x="5319239" y="404383"/>
              <a:ext cx="4320001" cy="967863"/>
              <a:chOff x="5387926" y="833365"/>
              <a:chExt cx="4320001" cy="967863"/>
            </a:xfrm>
          </p:grpSpPr>
          <p:sp>
            <p:nvSpPr>
              <p:cNvPr id="2" name="CaixaDeTexto 1">
                <a:extLst>
                  <a:ext uri="{FF2B5EF4-FFF2-40B4-BE49-F238E27FC236}">
                    <a16:creationId xmlns:a16="http://schemas.microsoft.com/office/drawing/2014/main" id="{450277FD-C544-7B5C-AC69-C16EF2BEF5B6}"/>
                  </a:ext>
                </a:extLst>
              </p:cNvPr>
              <p:cNvSpPr txBox="1"/>
              <p:nvPr/>
            </p:nvSpPr>
            <p:spPr>
              <a:xfrm>
                <a:off x="5387927" y="833365"/>
                <a:ext cx="4320000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Login</a:t>
                </a:r>
              </a:p>
            </p:txBody>
          </p:sp>
          <p:sp>
            <p:nvSpPr>
              <p:cNvPr id="15" name="Retângulo: Cantos Arredondados 14">
                <a:extLst>
                  <a:ext uri="{FF2B5EF4-FFF2-40B4-BE49-F238E27FC236}">
                    <a16:creationId xmlns:a16="http://schemas.microsoft.com/office/drawing/2014/main" id="{2F40EBF7-D90B-B389-5AA6-804816CA4691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  <p:grpSp>
          <p:nvGrpSpPr>
            <p:cNvPr id="28" name="Agrupar 27">
              <a:extLst>
                <a:ext uri="{FF2B5EF4-FFF2-40B4-BE49-F238E27FC236}">
                  <a16:creationId xmlns:a16="http://schemas.microsoft.com/office/drawing/2014/main" id="{F40BDB75-8250-47D5-FB63-B3C336D538D7}"/>
                </a:ext>
              </a:extLst>
            </p:cNvPr>
            <p:cNvGrpSpPr/>
            <p:nvPr/>
          </p:nvGrpSpPr>
          <p:grpSpPr>
            <a:xfrm>
              <a:off x="5319239" y="1356662"/>
              <a:ext cx="4320001" cy="973228"/>
              <a:chOff x="5387926" y="1722365"/>
              <a:chExt cx="4320001" cy="973228"/>
            </a:xfrm>
          </p:grpSpPr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FE847B61-844E-00F5-8EA2-BA8E5A3AABBC}"/>
                  </a:ext>
                </a:extLst>
              </p:cNvPr>
              <p:cNvSpPr txBox="1"/>
              <p:nvPr/>
            </p:nvSpPr>
            <p:spPr>
              <a:xfrm>
                <a:off x="5387927" y="1722365"/>
                <a:ext cx="4320000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Senha</a:t>
                </a:r>
              </a:p>
            </p:txBody>
          </p:sp>
          <p:sp>
            <p:nvSpPr>
              <p:cNvPr id="16" name="Retângulo: Cantos Arredondados 15">
                <a:extLst>
                  <a:ext uri="{FF2B5EF4-FFF2-40B4-BE49-F238E27FC236}">
                    <a16:creationId xmlns:a16="http://schemas.microsoft.com/office/drawing/2014/main" id="{56AE6BC4-CF20-C6EE-064B-497EEED1990A}"/>
                  </a:ext>
                </a:extLst>
              </p:cNvPr>
              <p:cNvSpPr/>
              <p:nvPr/>
            </p:nvSpPr>
            <p:spPr>
              <a:xfrm>
                <a:off x="5387926" y="2155593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</p:grpSp>
      <p:grpSp>
        <p:nvGrpSpPr>
          <p:cNvPr id="42" name="Agrupar 41">
            <a:extLst>
              <a:ext uri="{FF2B5EF4-FFF2-40B4-BE49-F238E27FC236}">
                <a16:creationId xmlns:a16="http://schemas.microsoft.com/office/drawing/2014/main" id="{48B5D3FC-1EE9-A856-5194-B2C7C2895DE9}"/>
              </a:ext>
            </a:extLst>
          </p:cNvPr>
          <p:cNvGrpSpPr/>
          <p:nvPr/>
        </p:nvGrpSpPr>
        <p:grpSpPr>
          <a:xfrm>
            <a:off x="5294518" y="3336622"/>
            <a:ext cx="5040000" cy="3960000"/>
            <a:chOff x="4959238" y="3245182"/>
            <a:chExt cx="5040000" cy="3960000"/>
          </a:xfrm>
        </p:grpSpPr>
        <p:sp>
          <p:nvSpPr>
            <p:cNvPr id="31" name="Retângulo: Cantos Arredondados 30">
              <a:extLst>
                <a:ext uri="{FF2B5EF4-FFF2-40B4-BE49-F238E27FC236}">
                  <a16:creationId xmlns:a16="http://schemas.microsoft.com/office/drawing/2014/main" id="{FBF4BB10-93DA-CE51-0DA7-4821002F74AC}"/>
                </a:ext>
              </a:extLst>
            </p:cNvPr>
            <p:cNvSpPr/>
            <p:nvPr/>
          </p:nvSpPr>
          <p:spPr>
            <a:xfrm>
              <a:off x="4959238" y="3245182"/>
              <a:ext cx="5040000" cy="3960000"/>
            </a:xfrm>
            <a:prstGeom prst="roundRect">
              <a:avLst>
                <a:gd name="adj" fmla="val 4512"/>
              </a:avLst>
            </a:prstGeom>
            <a:solidFill>
              <a:srgbClr val="7385AE">
                <a:alpha val="50000"/>
              </a:srgbClr>
            </a:solidFill>
            <a:ln>
              <a:noFill/>
            </a:ln>
            <a:effectLst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0" name="CaixaDeTexto 19">
              <a:extLst>
                <a:ext uri="{FF2B5EF4-FFF2-40B4-BE49-F238E27FC236}">
                  <a16:creationId xmlns:a16="http://schemas.microsoft.com/office/drawing/2014/main" id="{00340C82-E639-7D23-33D2-7718E3AF5976}"/>
                </a:ext>
              </a:extLst>
            </p:cNvPr>
            <p:cNvSpPr txBox="1"/>
            <p:nvPr/>
          </p:nvSpPr>
          <p:spPr>
            <a:xfrm>
              <a:off x="5319238" y="3396912"/>
              <a:ext cx="4320000" cy="4616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pt-BR" sz="2400" b="1" dirty="0">
                  <a:solidFill>
                    <a:srgbClr val="52658C"/>
                  </a:solidFill>
                  <a:latin typeface="Candara" panose="020E0502030303020204" pitchFamily="34" charset="0"/>
                </a:rPr>
                <a:t>Cadastre-se</a:t>
              </a:r>
            </a:p>
          </p:txBody>
        </p:sp>
        <p:grpSp>
          <p:nvGrpSpPr>
            <p:cNvPr id="27" name="Agrupar 26">
              <a:extLst>
                <a:ext uri="{FF2B5EF4-FFF2-40B4-BE49-F238E27FC236}">
                  <a16:creationId xmlns:a16="http://schemas.microsoft.com/office/drawing/2014/main" id="{F7C092E5-F880-8830-8B54-BA2F76E9A254}"/>
                </a:ext>
              </a:extLst>
            </p:cNvPr>
            <p:cNvGrpSpPr/>
            <p:nvPr/>
          </p:nvGrpSpPr>
          <p:grpSpPr>
            <a:xfrm>
              <a:off x="5319239" y="3994826"/>
              <a:ext cx="4320000" cy="952235"/>
              <a:chOff x="5319240" y="4407468"/>
              <a:chExt cx="4320000" cy="952235"/>
            </a:xfrm>
          </p:grpSpPr>
          <p:sp>
            <p:nvSpPr>
              <p:cNvPr id="17" name="Retângulo: Cantos Arredondados 16">
                <a:extLst>
                  <a:ext uri="{FF2B5EF4-FFF2-40B4-BE49-F238E27FC236}">
                    <a16:creationId xmlns:a16="http://schemas.microsoft.com/office/drawing/2014/main" id="{5C314768-D984-3DA0-CF6F-0E98FE03C941}"/>
                  </a:ext>
                </a:extLst>
              </p:cNvPr>
              <p:cNvSpPr/>
              <p:nvPr/>
            </p:nvSpPr>
            <p:spPr>
              <a:xfrm>
                <a:off x="5319240" y="4819703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  <p:sp>
            <p:nvSpPr>
              <p:cNvPr id="21" name="CaixaDeTexto 20">
                <a:extLst>
                  <a:ext uri="{FF2B5EF4-FFF2-40B4-BE49-F238E27FC236}">
                    <a16:creationId xmlns:a16="http://schemas.microsoft.com/office/drawing/2014/main" id="{256BDC65-9737-A6A6-55E0-7BF34731E4D2}"/>
                  </a:ext>
                </a:extLst>
              </p:cNvPr>
              <p:cNvSpPr txBox="1"/>
              <p:nvPr/>
            </p:nvSpPr>
            <p:spPr>
              <a:xfrm>
                <a:off x="5319241" y="4407468"/>
                <a:ext cx="4319998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Insira um e-mail válido</a:t>
                </a:r>
              </a:p>
            </p:txBody>
          </p:sp>
        </p:grpSp>
        <p:grpSp>
          <p:nvGrpSpPr>
            <p:cNvPr id="26" name="Agrupar 25">
              <a:extLst>
                <a:ext uri="{FF2B5EF4-FFF2-40B4-BE49-F238E27FC236}">
                  <a16:creationId xmlns:a16="http://schemas.microsoft.com/office/drawing/2014/main" id="{3AA4C03F-A010-06FE-1AC9-ACC1A5BC8EB5}"/>
                </a:ext>
              </a:extLst>
            </p:cNvPr>
            <p:cNvGrpSpPr/>
            <p:nvPr/>
          </p:nvGrpSpPr>
          <p:grpSpPr>
            <a:xfrm>
              <a:off x="5319239" y="4931476"/>
              <a:ext cx="4320000" cy="978535"/>
              <a:chOff x="5319239" y="4979288"/>
              <a:chExt cx="4320000" cy="978535"/>
            </a:xfrm>
          </p:grpSpPr>
          <p:sp>
            <p:nvSpPr>
              <p:cNvPr id="18" name="Retângulo: Cantos Arredondados 17">
                <a:extLst>
                  <a:ext uri="{FF2B5EF4-FFF2-40B4-BE49-F238E27FC236}">
                    <a16:creationId xmlns:a16="http://schemas.microsoft.com/office/drawing/2014/main" id="{3A62D169-42E5-40A6-3FB0-E5927F3F0088}"/>
                  </a:ext>
                </a:extLst>
              </p:cNvPr>
              <p:cNvSpPr/>
              <p:nvPr/>
            </p:nvSpPr>
            <p:spPr>
              <a:xfrm>
                <a:off x="5319239" y="5417823"/>
                <a:ext cx="4320000" cy="54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24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7C9C967E-F260-A20D-9E9D-A4B8626A4BE4}"/>
                  </a:ext>
                </a:extLst>
              </p:cNvPr>
              <p:cNvSpPr txBox="1"/>
              <p:nvPr/>
            </p:nvSpPr>
            <p:spPr>
              <a:xfrm>
                <a:off x="5319240" y="4979288"/>
                <a:ext cx="4319998" cy="461665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24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Crie uma senha forte</a:t>
                </a:r>
              </a:p>
            </p:txBody>
          </p:sp>
        </p:grpSp>
      </p:grpSp>
      <p:sp>
        <p:nvSpPr>
          <p:cNvPr id="3" name="Retângulo: Cantos Arredondados 2">
            <a:hlinkClick r:id="rId3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6385BAF6-7AB2-3BFF-1CBE-21E9D2815412}"/>
              </a:ext>
            </a:extLst>
          </p:cNvPr>
          <p:cNvSpPr>
            <a:spLocks noChangeAspect="1"/>
          </p:cNvSpPr>
          <p:nvPr/>
        </p:nvSpPr>
        <p:spPr>
          <a:xfrm>
            <a:off x="6950518" y="2353437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ACESSAR</a:t>
            </a:r>
          </a:p>
        </p:txBody>
      </p:sp>
      <p:sp>
        <p:nvSpPr>
          <p:cNvPr id="4" name="Retângulo: Cantos Arredondados 3">
            <a:hlinkClick r:id="rId5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49B56FC5-BFFE-F93D-A892-22084F96FDB1}"/>
              </a:ext>
            </a:extLst>
          </p:cNvPr>
          <p:cNvSpPr>
            <a:spLocks noChangeAspect="1"/>
          </p:cNvSpPr>
          <p:nvPr/>
        </p:nvSpPr>
        <p:spPr>
          <a:xfrm>
            <a:off x="6950518" y="6214811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CADASTRAR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82AAA448-9583-2962-527D-A2B91AEA3A2C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E6E7E8">
              <a:alpha val="69804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36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Caro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CLIENTE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,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À partir de agora, iniciaremos nossa interação via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SiMGeD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É necessário criar um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Login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Senha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para que todas as ações no sistema sejam realizadas de forma segura.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Após a criação do seu Login e Senha, será exibida sua tela de trabalho para que possa inserir os documentos necessários.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Agradecemos por optar pelo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SiMGeD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</a:t>
            </a:r>
          </a:p>
        </p:txBody>
      </p:sp>
      <p:pic>
        <p:nvPicPr>
          <p:cNvPr id="6" name="Imagem 5" descr="Logotipo">
            <a:extLst>
              <a:ext uri="{FF2B5EF4-FFF2-40B4-BE49-F238E27FC236}">
                <a16:creationId xmlns:a16="http://schemas.microsoft.com/office/drawing/2014/main" id="{DCB585F3-2660-9113-9318-78565F957B2D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0213" cy="1018034"/>
          </a:xfrm>
          <a:prstGeom prst="rect">
            <a:avLst/>
          </a:prstGeom>
        </p:spPr>
      </p:pic>
      <p:sp>
        <p:nvSpPr>
          <p:cNvPr id="7" name="Retângulo: Cantos Arredondados 6">
            <a:hlinkClick r:id="rId7" action="ppaction://hlinksldjump">
              <a:snd r:embed="rId4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2A21BF07-0EA1-AD3D-A4D4-02C2A96833D2}"/>
              </a:ext>
            </a:extLst>
          </p:cNvPr>
          <p:cNvSpPr>
            <a:spLocks noChangeAspect="1"/>
          </p:cNvSpPr>
          <p:nvPr/>
        </p:nvSpPr>
        <p:spPr>
          <a:xfrm>
            <a:off x="1271673" y="6404900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FF0000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SAIR</a:t>
            </a:r>
          </a:p>
        </p:txBody>
      </p:sp>
      <p:sp>
        <p:nvSpPr>
          <p:cNvPr id="8" name="Texto Explicativo: Linha Dobrada 7">
            <a:extLst>
              <a:ext uri="{FF2B5EF4-FFF2-40B4-BE49-F238E27FC236}">
                <a16:creationId xmlns:a16="http://schemas.microsoft.com/office/drawing/2014/main" id="{013EC6BA-7821-178F-4E51-D0B4757D42D9}"/>
              </a:ext>
            </a:extLst>
          </p:cNvPr>
          <p:cNvSpPr/>
          <p:nvPr/>
        </p:nvSpPr>
        <p:spPr>
          <a:xfrm>
            <a:off x="10440365" y="1974909"/>
            <a:ext cx="1636949" cy="864623"/>
          </a:xfrm>
          <a:prstGeom prst="borderCallout2">
            <a:avLst>
              <a:gd name="adj1" fmla="val 18750"/>
              <a:gd name="adj2" fmla="val -8333"/>
              <a:gd name="adj3" fmla="val 71816"/>
              <a:gd name="adj4" fmla="val -34480"/>
              <a:gd name="adj5" fmla="val 72474"/>
              <a:gd name="adj6" fmla="val -107286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</a:t>
            </a:r>
            <a:r>
              <a:rPr lang="pt-BR" b="1" dirty="0"/>
              <a:t>ACESSAR</a:t>
            </a:r>
          </a:p>
        </p:txBody>
      </p:sp>
    </p:spTree>
    <p:extLst>
      <p:ext uri="{BB962C8B-B14F-4D97-AF65-F5344CB8AC3E}">
        <p14:creationId xmlns:p14="http://schemas.microsoft.com/office/powerpoint/2010/main" val="1090681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9C67F9-CFFF-5C21-91E6-EB2885B8EA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3EB4B9B6-215B-2142-6BC0-3E886BF8B680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E6E7E8">
              <a:alpha val="69804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Caro(a)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CLIENTE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,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Nesta etapa, é necessário que tome as seguintes ações:</a:t>
            </a: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Selecione o Departamento ao qual a documentação é relacionada;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Para adicionar um novo colaborador selecione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 CADASTRAR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Para visualizar ou editar os dados de um colaborador cadastrado selecione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 CONSULTAR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Você pode sair a qualquer momento selecionando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SAIR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 Lembre-se sempre de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todas as alterações.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00A1F9B8-2A94-AE35-D689-C965AAB8EA2F}"/>
              </a:ext>
            </a:extLst>
          </p:cNvPr>
          <p:cNvGrpSpPr/>
          <p:nvPr/>
        </p:nvGrpSpPr>
        <p:grpSpPr>
          <a:xfrm>
            <a:off x="3936000" y="4918766"/>
            <a:ext cx="7200000" cy="1300279"/>
            <a:chOff x="3936000" y="3796011"/>
            <a:chExt cx="7200000" cy="1300279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id="{E1F86C71-0602-3076-F86D-E4BE747A3693}"/>
                </a:ext>
              </a:extLst>
            </p:cNvPr>
            <p:cNvGrpSpPr/>
            <p:nvPr/>
          </p:nvGrpSpPr>
          <p:grpSpPr>
            <a:xfrm>
              <a:off x="3936000" y="3796011"/>
              <a:ext cx="7200000" cy="706838"/>
              <a:chOff x="5387926" y="914390"/>
              <a:chExt cx="4320001" cy="706838"/>
            </a:xfrm>
          </p:grpSpPr>
          <p:sp>
            <p:nvSpPr>
              <p:cNvPr id="10" name="CaixaDeTexto 9">
                <a:extLst>
                  <a:ext uri="{FF2B5EF4-FFF2-40B4-BE49-F238E27FC236}">
                    <a16:creationId xmlns:a16="http://schemas.microsoft.com/office/drawing/2014/main" id="{6DF4A86B-FCF7-6BCC-7792-188FBAD0121A}"/>
                  </a:ext>
                </a:extLst>
              </p:cNvPr>
              <p:cNvSpPr txBox="1"/>
              <p:nvPr/>
            </p:nvSpPr>
            <p:spPr>
              <a:xfrm>
                <a:off x="5387927" y="914390"/>
                <a:ext cx="4320000" cy="33855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Informe o CPF do colaborador que deseja visualizar:</a:t>
                </a:r>
              </a:p>
            </p:txBody>
          </p:sp>
          <p:sp>
            <p:nvSpPr>
              <p:cNvPr id="11" name="Retângulo: Cantos Arredondados 10">
                <a:extLst>
                  <a:ext uri="{FF2B5EF4-FFF2-40B4-BE49-F238E27FC236}">
                    <a16:creationId xmlns:a16="http://schemas.microsoft.com/office/drawing/2014/main" id="{F83418DA-B768-D96D-CBD2-B79DE83CDF88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36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16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  <p:sp>
          <p:nvSpPr>
            <p:cNvPr id="14" name="Retângulo: Cantos Arredondados 13">
              <a:hlinkClick r:id="rId2" action="ppaction://hlinksldjump">
                <a:snd r:embed="rId3" name="click.wav"/>
              </a:hlinkClick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BE5703EE-9336-EB0F-9E94-923F7370E3E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72000" y="4664290"/>
              <a:ext cx="1728000" cy="432000"/>
            </a:xfrm>
            <a:prstGeom prst="roundRect">
              <a:avLst>
                <a:gd name="adj" fmla="val 50000"/>
              </a:avLst>
            </a:prstGeom>
            <a:solidFill>
              <a:srgbClr val="52658C">
                <a:alpha val="75000"/>
              </a:srgbClr>
            </a:solidFill>
            <a:ln w="38100"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Rounded MT Bold" panose="020F0704030504030204" pitchFamily="34" charset="0"/>
                </a:rPr>
                <a:t>CONSULTAR</a:t>
              </a:r>
            </a:p>
          </p:txBody>
        </p:sp>
      </p:grpSp>
      <p:pic>
        <p:nvPicPr>
          <p:cNvPr id="16" name="Imagem 15" descr="Logotipo">
            <a:extLst>
              <a:ext uri="{FF2B5EF4-FFF2-40B4-BE49-F238E27FC236}">
                <a16:creationId xmlns:a16="http://schemas.microsoft.com/office/drawing/2014/main" id="{CE244EA4-2B8D-CE95-2CE5-4AD6DD53FCD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0213" cy="1018034"/>
          </a:xfrm>
          <a:prstGeom prst="rect">
            <a:avLst/>
          </a:prstGeom>
        </p:spPr>
      </p:pic>
      <p:grpSp>
        <p:nvGrpSpPr>
          <p:cNvPr id="23" name="Agrupar 22">
            <a:extLst>
              <a:ext uri="{FF2B5EF4-FFF2-40B4-BE49-F238E27FC236}">
                <a16:creationId xmlns:a16="http://schemas.microsoft.com/office/drawing/2014/main" id="{9A145FCC-0F55-2AFB-B890-ECF7F61ED975}"/>
              </a:ext>
            </a:extLst>
          </p:cNvPr>
          <p:cNvGrpSpPr/>
          <p:nvPr/>
        </p:nvGrpSpPr>
        <p:grpSpPr>
          <a:xfrm>
            <a:off x="3936000" y="899023"/>
            <a:ext cx="7200000" cy="706838"/>
            <a:chOff x="3936000" y="1454608"/>
            <a:chExt cx="7200000" cy="706838"/>
          </a:xfrm>
        </p:grpSpPr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3939D64D-CDC8-BC0D-BC18-C4A87FA87854}"/>
                </a:ext>
              </a:extLst>
            </p:cNvPr>
            <p:cNvGrpSpPr/>
            <p:nvPr/>
          </p:nvGrpSpPr>
          <p:grpSpPr>
            <a:xfrm>
              <a:off x="3936000" y="1454608"/>
              <a:ext cx="7200000" cy="706838"/>
              <a:chOff x="5387926" y="914390"/>
              <a:chExt cx="4320001" cy="706838"/>
            </a:xfrm>
          </p:grpSpPr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CC02D7EE-AC28-3AFE-CDEF-A0E27E730A81}"/>
                  </a:ext>
                </a:extLst>
              </p:cNvPr>
              <p:cNvSpPr txBox="1"/>
              <p:nvPr/>
            </p:nvSpPr>
            <p:spPr>
              <a:xfrm>
                <a:off x="5387927" y="914390"/>
                <a:ext cx="4320000" cy="33855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Selecione o departamento:</a:t>
                </a:r>
              </a:p>
            </p:txBody>
          </p:sp>
          <p:sp>
            <p:nvSpPr>
              <p:cNvPr id="19" name="Retângulo: Cantos Arredondados 18">
                <a:extLst>
                  <a:ext uri="{FF2B5EF4-FFF2-40B4-BE49-F238E27FC236}">
                    <a16:creationId xmlns:a16="http://schemas.microsoft.com/office/drawing/2014/main" id="{B12FEADE-3110-E564-4279-EB8153878860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360000"/>
              </a:xfrm>
              <a:prstGeom prst="roundRect">
                <a:avLst>
                  <a:gd name="adj" fmla="val 4747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Compras Internas</a:t>
                </a:r>
              </a:p>
            </p:txBody>
          </p:sp>
        </p:grpSp>
        <p:sp>
          <p:nvSpPr>
            <p:cNvPr id="22" name="Triângulo isósceles 21">
              <a:hlinkClick r:id="rId5" action="ppaction://hlinksldjump"/>
              <a:extLst>
                <a:ext uri="{FF2B5EF4-FFF2-40B4-BE49-F238E27FC236}">
                  <a16:creationId xmlns:a16="http://schemas.microsoft.com/office/drawing/2014/main" id="{072C6F31-AC65-7409-B80A-6148428310D3}"/>
                </a:ext>
              </a:extLst>
            </p:cNvPr>
            <p:cNvSpPr/>
            <p:nvPr/>
          </p:nvSpPr>
          <p:spPr>
            <a:xfrm flipV="1">
              <a:off x="10817101" y="1932831"/>
              <a:ext cx="180000" cy="180000"/>
            </a:xfrm>
            <a:prstGeom prst="triangl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7" name="Retângulo: Cantos Arredondados 26">
            <a:hlinkClick r:id="rId6" action="ppaction://hlinksldjump">
              <a:snd r:embed="rId3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D8771AA0-5061-FC90-3B82-C0F7347707E8}"/>
              </a:ext>
            </a:extLst>
          </p:cNvPr>
          <p:cNvSpPr>
            <a:spLocks noChangeAspect="1"/>
          </p:cNvSpPr>
          <p:nvPr/>
        </p:nvSpPr>
        <p:spPr>
          <a:xfrm>
            <a:off x="1271673" y="6404900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FF0000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SAIR</a:t>
            </a:r>
          </a:p>
        </p:txBody>
      </p:sp>
      <p:sp>
        <p:nvSpPr>
          <p:cNvPr id="29" name="Retângulo: Cantos Arredondados 28">
            <a:hlinkClick r:id="rId5" action="ppaction://hlinksldjump">
              <a:snd r:embed="rId3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4C2C936B-AF3F-BD39-1C57-97B9EF35FC81}"/>
              </a:ext>
            </a:extLst>
          </p:cNvPr>
          <p:cNvSpPr>
            <a:spLocks noChangeAspect="1"/>
          </p:cNvSpPr>
          <p:nvPr/>
        </p:nvSpPr>
        <p:spPr>
          <a:xfrm>
            <a:off x="6672000" y="3046313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CADASTRAR</a:t>
            </a:r>
          </a:p>
        </p:txBody>
      </p:sp>
      <p:sp>
        <p:nvSpPr>
          <p:cNvPr id="30" name="Texto Explicativo: Linha Dobrada 29">
            <a:extLst>
              <a:ext uri="{FF2B5EF4-FFF2-40B4-BE49-F238E27FC236}">
                <a16:creationId xmlns:a16="http://schemas.microsoft.com/office/drawing/2014/main" id="{A2CC78D8-EF86-F7C0-4EC5-13FC85375D8C}"/>
              </a:ext>
            </a:extLst>
          </p:cNvPr>
          <p:cNvSpPr/>
          <p:nvPr/>
        </p:nvSpPr>
        <p:spPr>
          <a:xfrm>
            <a:off x="10440365" y="5377870"/>
            <a:ext cx="1636949" cy="864623"/>
          </a:xfrm>
          <a:prstGeom prst="borderCallout2">
            <a:avLst>
              <a:gd name="adj1" fmla="val 18750"/>
              <a:gd name="adj2" fmla="val -8333"/>
              <a:gd name="adj3" fmla="val 71816"/>
              <a:gd name="adj4" fmla="val -34480"/>
              <a:gd name="adj5" fmla="val 72474"/>
              <a:gd name="adj6" fmla="val -107286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</a:t>
            </a:r>
            <a:r>
              <a:rPr lang="pt-BR" b="1" dirty="0"/>
              <a:t>CONSULTAR</a:t>
            </a:r>
          </a:p>
        </p:txBody>
      </p:sp>
    </p:spTree>
    <p:extLst>
      <p:ext uri="{BB962C8B-B14F-4D97-AF65-F5344CB8AC3E}">
        <p14:creationId xmlns:p14="http://schemas.microsoft.com/office/powerpoint/2010/main" val="32458366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D015D-FD39-4692-E9F9-824CC6F060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EEA1A47-609E-535F-A922-122FAFEE297C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E6E7E8">
              <a:alpha val="69804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Caro(a)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CLIENTE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,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Nesta etapa, é necessário que tome as seguintes ações:</a:t>
            </a: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Selecione o Departamento ao qual a documentação é relacionada;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Para adicionar um novo colaborador selecione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 CADASTRAR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Para visualizar ou editar os dados de um colaborador cadastrado selecione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 CONSULTAR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Você pode sair a qualquer momento selecionando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SAIR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 Lembre-se sempre de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todas as alterações.</a:t>
            </a:r>
          </a:p>
        </p:txBody>
      </p:sp>
      <p:pic>
        <p:nvPicPr>
          <p:cNvPr id="16" name="Imagem 15" descr="Logotipo">
            <a:extLst>
              <a:ext uri="{FF2B5EF4-FFF2-40B4-BE49-F238E27FC236}">
                <a16:creationId xmlns:a16="http://schemas.microsoft.com/office/drawing/2014/main" id="{F4C1ADEA-30B7-4DCB-61A8-8C9527CA6EE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0213" cy="1018034"/>
          </a:xfrm>
          <a:prstGeom prst="rect">
            <a:avLst/>
          </a:prstGeom>
        </p:spPr>
      </p:pic>
      <p:grpSp>
        <p:nvGrpSpPr>
          <p:cNvPr id="23" name="Agrupar 22">
            <a:extLst>
              <a:ext uri="{FF2B5EF4-FFF2-40B4-BE49-F238E27FC236}">
                <a16:creationId xmlns:a16="http://schemas.microsoft.com/office/drawing/2014/main" id="{9361511F-0074-B0EF-582B-3C5F6625552E}"/>
              </a:ext>
            </a:extLst>
          </p:cNvPr>
          <p:cNvGrpSpPr/>
          <p:nvPr/>
        </p:nvGrpSpPr>
        <p:grpSpPr>
          <a:xfrm>
            <a:off x="3936000" y="899023"/>
            <a:ext cx="7200000" cy="706838"/>
            <a:chOff x="3936000" y="1454608"/>
            <a:chExt cx="7200000" cy="706838"/>
          </a:xfrm>
        </p:grpSpPr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8CE0FCC6-DE27-10A9-7ACB-D20A3149A707}"/>
                </a:ext>
              </a:extLst>
            </p:cNvPr>
            <p:cNvGrpSpPr/>
            <p:nvPr/>
          </p:nvGrpSpPr>
          <p:grpSpPr>
            <a:xfrm>
              <a:off x="3936000" y="1454608"/>
              <a:ext cx="7200000" cy="706838"/>
              <a:chOff x="5387926" y="914390"/>
              <a:chExt cx="4320001" cy="706838"/>
            </a:xfrm>
          </p:grpSpPr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9340B361-A326-E28B-8446-4F186C455B6E}"/>
                  </a:ext>
                </a:extLst>
              </p:cNvPr>
              <p:cNvSpPr txBox="1"/>
              <p:nvPr/>
            </p:nvSpPr>
            <p:spPr>
              <a:xfrm>
                <a:off x="5387927" y="914390"/>
                <a:ext cx="4320000" cy="33855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Selecione o departamento:</a:t>
                </a:r>
              </a:p>
            </p:txBody>
          </p:sp>
          <p:sp>
            <p:nvSpPr>
              <p:cNvPr id="19" name="Retângulo: Cantos Arredondados 18">
                <a:extLst>
                  <a:ext uri="{FF2B5EF4-FFF2-40B4-BE49-F238E27FC236}">
                    <a16:creationId xmlns:a16="http://schemas.microsoft.com/office/drawing/2014/main" id="{CE5F086B-699B-92A5-4B69-97C2D7A5840F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360000"/>
              </a:xfrm>
              <a:prstGeom prst="roundRect">
                <a:avLst>
                  <a:gd name="adj" fmla="val 4747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Compras Internas</a:t>
                </a:r>
              </a:p>
            </p:txBody>
          </p:sp>
        </p:grpSp>
        <p:sp>
          <p:nvSpPr>
            <p:cNvPr id="22" name="Triângulo isósceles 21">
              <a:hlinkClick r:id="rId3" action="ppaction://hlinksldjump"/>
              <a:extLst>
                <a:ext uri="{FF2B5EF4-FFF2-40B4-BE49-F238E27FC236}">
                  <a16:creationId xmlns:a16="http://schemas.microsoft.com/office/drawing/2014/main" id="{AC2C7318-CF38-7E92-C9C8-2BFB524D4137}"/>
                </a:ext>
              </a:extLst>
            </p:cNvPr>
            <p:cNvSpPr/>
            <p:nvPr/>
          </p:nvSpPr>
          <p:spPr>
            <a:xfrm flipV="1">
              <a:off x="10817101" y="1932831"/>
              <a:ext cx="180000" cy="180000"/>
            </a:xfrm>
            <a:prstGeom prst="triangl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7" name="Retângulo: Cantos Arredondados 26">
            <a:hlinkClick r:id="rId4" action="ppaction://hlinksldjump">
              <a:snd r:embed="rId5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E6B3D9EC-25EF-AF4F-62B5-9E80B663D9B3}"/>
              </a:ext>
            </a:extLst>
          </p:cNvPr>
          <p:cNvSpPr>
            <a:spLocks noChangeAspect="1"/>
          </p:cNvSpPr>
          <p:nvPr/>
        </p:nvSpPr>
        <p:spPr>
          <a:xfrm>
            <a:off x="1271673" y="6404900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FF0000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SAIR</a:t>
            </a:r>
          </a:p>
        </p:txBody>
      </p:sp>
      <p:sp>
        <p:nvSpPr>
          <p:cNvPr id="28" name="Texto Explicativo: Linha Dobrada 27">
            <a:extLst>
              <a:ext uri="{FF2B5EF4-FFF2-40B4-BE49-F238E27FC236}">
                <a16:creationId xmlns:a16="http://schemas.microsoft.com/office/drawing/2014/main" id="{A24BC753-5646-83CB-45E9-BC7F7C42D959}"/>
              </a:ext>
            </a:extLst>
          </p:cNvPr>
          <p:cNvSpPr/>
          <p:nvPr/>
        </p:nvSpPr>
        <p:spPr>
          <a:xfrm>
            <a:off x="10440365" y="2160110"/>
            <a:ext cx="1636949" cy="864623"/>
          </a:xfrm>
          <a:prstGeom prst="borderCallout2">
            <a:avLst>
              <a:gd name="adj1" fmla="val 8"/>
              <a:gd name="adj2" fmla="val 12173"/>
              <a:gd name="adj3" fmla="val -52683"/>
              <a:gd name="adj4" fmla="val 12895"/>
              <a:gd name="adj5" fmla="val -81476"/>
              <a:gd name="adj6" fmla="val 24233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a </a:t>
            </a:r>
            <a:r>
              <a:rPr lang="pt-BR" b="1" dirty="0"/>
              <a:t>SETA</a:t>
            </a:r>
          </a:p>
        </p:txBody>
      </p:sp>
      <p:sp>
        <p:nvSpPr>
          <p:cNvPr id="29" name="Retângulo: Cantos Arredondados 28">
            <a:hlinkClick r:id="rId6" action="ppaction://hlinksldjump">
              <a:snd r:embed="rId5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9FFF2454-149D-B5A8-1F7F-2B5B00193A44}"/>
              </a:ext>
            </a:extLst>
          </p:cNvPr>
          <p:cNvSpPr>
            <a:spLocks noChangeAspect="1"/>
          </p:cNvSpPr>
          <p:nvPr/>
        </p:nvSpPr>
        <p:spPr>
          <a:xfrm>
            <a:off x="6672000" y="3046313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CADASTRAR</a:t>
            </a:r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E6BA1CEB-0FC1-52E8-5E78-8ACCDEB2D503}"/>
              </a:ext>
            </a:extLst>
          </p:cNvPr>
          <p:cNvGrpSpPr/>
          <p:nvPr/>
        </p:nvGrpSpPr>
        <p:grpSpPr>
          <a:xfrm>
            <a:off x="3936000" y="4918766"/>
            <a:ext cx="7200000" cy="1300279"/>
            <a:chOff x="3936000" y="3796011"/>
            <a:chExt cx="7200000" cy="1300279"/>
          </a:xfrm>
        </p:grpSpPr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B2FBD47F-54BF-4903-67EE-45AF73F19394}"/>
                </a:ext>
              </a:extLst>
            </p:cNvPr>
            <p:cNvGrpSpPr/>
            <p:nvPr/>
          </p:nvGrpSpPr>
          <p:grpSpPr>
            <a:xfrm>
              <a:off x="3936000" y="3796011"/>
              <a:ext cx="7200000" cy="706838"/>
              <a:chOff x="5387926" y="914390"/>
              <a:chExt cx="4320001" cy="706838"/>
            </a:xfrm>
          </p:grpSpPr>
          <p:sp>
            <p:nvSpPr>
              <p:cNvPr id="5" name="CaixaDeTexto 4">
                <a:extLst>
                  <a:ext uri="{FF2B5EF4-FFF2-40B4-BE49-F238E27FC236}">
                    <a16:creationId xmlns:a16="http://schemas.microsoft.com/office/drawing/2014/main" id="{F96AA63B-8AB3-A771-8DE5-59A015981943}"/>
                  </a:ext>
                </a:extLst>
              </p:cNvPr>
              <p:cNvSpPr txBox="1"/>
              <p:nvPr/>
            </p:nvSpPr>
            <p:spPr>
              <a:xfrm>
                <a:off x="5387927" y="914390"/>
                <a:ext cx="4320000" cy="33855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Informe o CPF do colaborador que deseja visualizar:</a:t>
                </a:r>
              </a:p>
            </p:txBody>
          </p:sp>
          <p:sp>
            <p:nvSpPr>
              <p:cNvPr id="7" name="Retângulo: Cantos Arredondados 6">
                <a:extLst>
                  <a:ext uri="{FF2B5EF4-FFF2-40B4-BE49-F238E27FC236}">
                    <a16:creationId xmlns:a16="http://schemas.microsoft.com/office/drawing/2014/main" id="{54304752-6297-79E4-8834-0E7B6977A98F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36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16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  <p:sp>
          <p:nvSpPr>
            <p:cNvPr id="4" name="Retângulo: Cantos Arredondados 3">
              <a:hlinkClick r:id="rId7" action="ppaction://hlinksldjump">
                <a:snd r:embed="rId5" name="click.wav"/>
              </a:hlinkClick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8C91C198-755B-13A2-7631-AB8517F0848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72000" y="4664290"/>
              <a:ext cx="1728000" cy="432000"/>
            </a:xfrm>
            <a:prstGeom prst="roundRect">
              <a:avLst>
                <a:gd name="adj" fmla="val 50000"/>
              </a:avLst>
            </a:prstGeom>
            <a:solidFill>
              <a:srgbClr val="52658C">
                <a:alpha val="75000"/>
              </a:srgbClr>
            </a:solidFill>
            <a:ln w="38100"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Rounded MT Bold" panose="020F0704030504030204" pitchFamily="34" charset="0"/>
                </a:rPr>
                <a:t>CONSULTAR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7277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A64FA7-64A0-D61B-7009-011609EE4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2B287254-6AD1-EDD4-346A-9E7478BEE4D7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E6E7E8">
              <a:alpha val="69804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Caro(a)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CLIENTE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,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Nesta etapa, é necessário que tome as seguintes ações:</a:t>
            </a: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Selecione o Departamento ao qual a documentação é relacionada;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Para adicionar um novo colaborador selecione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 CADASTRAR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Para visualizar ou editar os dados de um colaborador cadastrado selecione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CONSULTAR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Você pode sair a qualquer momento selecionando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SAIR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 Lembre-se sempre de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todas as alterações.</a:t>
            </a:r>
          </a:p>
        </p:txBody>
      </p:sp>
      <p:pic>
        <p:nvPicPr>
          <p:cNvPr id="16" name="Imagem 15" descr="Logotipo">
            <a:extLst>
              <a:ext uri="{FF2B5EF4-FFF2-40B4-BE49-F238E27FC236}">
                <a16:creationId xmlns:a16="http://schemas.microsoft.com/office/drawing/2014/main" id="{FE137356-1BC1-D2A7-11B3-796864DC5FB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0213" cy="1018034"/>
          </a:xfrm>
          <a:prstGeom prst="rect">
            <a:avLst/>
          </a:prstGeom>
        </p:spPr>
      </p:pic>
      <p:grpSp>
        <p:nvGrpSpPr>
          <p:cNvPr id="23" name="Agrupar 22">
            <a:extLst>
              <a:ext uri="{FF2B5EF4-FFF2-40B4-BE49-F238E27FC236}">
                <a16:creationId xmlns:a16="http://schemas.microsoft.com/office/drawing/2014/main" id="{E8D4F25F-563E-7488-F34F-486197F7A7A3}"/>
              </a:ext>
            </a:extLst>
          </p:cNvPr>
          <p:cNvGrpSpPr/>
          <p:nvPr/>
        </p:nvGrpSpPr>
        <p:grpSpPr>
          <a:xfrm>
            <a:off x="3936000" y="899023"/>
            <a:ext cx="7200000" cy="1974392"/>
            <a:chOff x="3936000" y="1454608"/>
            <a:chExt cx="7200000" cy="1974392"/>
          </a:xfrm>
        </p:grpSpPr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FEFB73DD-24E5-DB13-E1E9-7D8B9832B2C8}"/>
                </a:ext>
              </a:extLst>
            </p:cNvPr>
            <p:cNvGrpSpPr/>
            <p:nvPr/>
          </p:nvGrpSpPr>
          <p:grpSpPr>
            <a:xfrm>
              <a:off x="3936000" y="1454608"/>
              <a:ext cx="7200000" cy="1974392"/>
              <a:chOff x="5387926" y="914390"/>
              <a:chExt cx="4320001" cy="1974392"/>
            </a:xfrm>
          </p:grpSpPr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CD840675-1425-3E0F-D138-CDC31BDBD91B}"/>
                  </a:ext>
                </a:extLst>
              </p:cNvPr>
              <p:cNvSpPr txBox="1"/>
              <p:nvPr/>
            </p:nvSpPr>
            <p:spPr>
              <a:xfrm>
                <a:off x="5387927" y="914390"/>
                <a:ext cx="4320000" cy="33855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Selecione o departamento:</a:t>
                </a:r>
              </a:p>
            </p:txBody>
          </p:sp>
          <p:sp>
            <p:nvSpPr>
              <p:cNvPr id="19" name="Retângulo: Cantos Arredondados 18">
                <a:extLst>
                  <a:ext uri="{FF2B5EF4-FFF2-40B4-BE49-F238E27FC236}">
                    <a16:creationId xmlns:a16="http://schemas.microsoft.com/office/drawing/2014/main" id="{8DB539F3-7C63-337D-E9B8-B4999DA4A11D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1627554"/>
              </a:xfrm>
              <a:prstGeom prst="roundRect">
                <a:avLst>
                  <a:gd name="adj" fmla="val 4747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Compras Internas</a:t>
                </a:r>
              </a:p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Compras Internacionais</a:t>
                </a:r>
              </a:p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Engenharia</a:t>
                </a:r>
              </a:p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Medicina do Trabalho</a:t>
                </a:r>
              </a:p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Recursos Humanos</a:t>
                </a:r>
              </a:p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Segurança do Trabalho</a:t>
                </a:r>
              </a:p>
            </p:txBody>
          </p:sp>
        </p:grpSp>
        <p:sp>
          <p:nvSpPr>
            <p:cNvPr id="22" name="Triângulo isósceles 21">
              <a:hlinkClick r:id="rId3" action="ppaction://hlinksldjump"/>
              <a:extLst>
                <a:ext uri="{FF2B5EF4-FFF2-40B4-BE49-F238E27FC236}">
                  <a16:creationId xmlns:a16="http://schemas.microsoft.com/office/drawing/2014/main" id="{3F21B382-48C1-723E-8339-67BC219260EF}"/>
                </a:ext>
              </a:extLst>
            </p:cNvPr>
            <p:cNvSpPr/>
            <p:nvPr/>
          </p:nvSpPr>
          <p:spPr>
            <a:xfrm flipV="1">
              <a:off x="10817101" y="1932831"/>
              <a:ext cx="180000" cy="180000"/>
            </a:xfrm>
            <a:prstGeom prst="triangl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9" name="Retângulo: Cantos Arredondados 8">
            <a:hlinkClick r:id="rId4" action="ppaction://hlinksldjump">
              <a:snd r:embed="rId5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FFFF430F-2F3E-093F-CD0C-22E9773497A6}"/>
              </a:ext>
            </a:extLst>
          </p:cNvPr>
          <p:cNvSpPr>
            <a:spLocks noChangeAspect="1"/>
          </p:cNvSpPr>
          <p:nvPr/>
        </p:nvSpPr>
        <p:spPr>
          <a:xfrm>
            <a:off x="1271673" y="6404900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FF0000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SAIR</a:t>
            </a:r>
          </a:p>
        </p:txBody>
      </p:sp>
      <p:sp>
        <p:nvSpPr>
          <p:cNvPr id="15" name="Retângulo 14">
            <a:hlinkClick r:id="rId6" action="ppaction://hlinksldjump"/>
            <a:extLst>
              <a:ext uri="{FF2B5EF4-FFF2-40B4-BE49-F238E27FC236}">
                <a16:creationId xmlns:a16="http://schemas.microsoft.com/office/drawing/2014/main" id="{4419B631-57EE-70D9-603F-EA9649216C7B}"/>
              </a:ext>
            </a:extLst>
          </p:cNvPr>
          <p:cNvSpPr/>
          <p:nvPr/>
        </p:nvSpPr>
        <p:spPr>
          <a:xfrm>
            <a:off x="3936000" y="2523281"/>
            <a:ext cx="2268030" cy="35841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Texto Explicativo: Linha Dobrada 19">
            <a:extLst>
              <a:ext uri="{FF2B5EF4-FFF2-40B4-BE49-F238E27FC236}">
                <a16:creationId xmlns:a16="http://schemas.microsoft.com/office/drawing/2014/main" id="{DE5E033D-EF38-238F-0033-8B331BE3EC96}"/>
              </a:ext>
            </a:extLst>
          </p:cNvPr>
          <p:cNvSpPr/>
          <p:nvPr/>
        </p:nvSpPr>
        <p:spPr>
          <a:xfrm>
            <a:off x="10440365" y="2113809"/>
            <a:ext cx="1636949" cy="864623"/>
          </a:xfrm>
          <a:prstGeom prst="borderCallout2">
            <a:avLst>
              <a:gd name="adj1" fmla="val 18750"/>
              <a:gd name="adj2" fmla="val -8333"/>
              <a:gd name="adj3" fmla="val 71816"/>
              <a:gd name="adj4" fmla="val -34480"/>
              <a:gd name="adj5" fmla="val 71135"/>
              <a:gd name="adj6" fmla="val -269916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o </a:t>
            </a:r>
            <a:r>
              <a:rPr lang="pt-BR" b="1" dirty="0"/>
              <a:t>TEXTO</a:t>
            </a:r>
          </a:p>
        </p:txBody>
      </p:sp>
      <p:sp>
        <p:nvSpPr>
          <p:cNvPr id="21" name="Retângulo: Cantos Arredondados 20">
            <a:hlinkClick r:id="rId7" action="ppaction://hlinksldjump">
              <a:snd r:embed="rId5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487042C1-53EB-9E54-637A-7062630704DF}"/>
              </a:ext>
            </a:extLst>
          </p:cNvPr>
          <p:cNvSpPr>
            <a:spLocks noChangeAspect="1"/>
          </p:cNvSpPr>
          <p:nvPr/>
        </p:nvSpPr>
        <p:spPr>
          <a:xfrm>
            <a:off x="6672000" y="3046313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CADASTRAR</a:t>
            </a:r>
          </a:p>
        </p:txBody>
      </p:sp>
      <p:grpSp>
        <p:nvGrpSpPr>
          <p:cNvPr id="24" name="Agrupar 23">
            <a:extLst>
              <a:ext uri="{FF2B5EF4-FFF2-40B4-BE49-F238E27FC236}">
                <a16:creationId xmlns:a16="http://schemas.microsoft.com/office/drawing/2014/main" id="{55BDD5A8-5CA4-3D28-FCB4-92CC99C4B006}"/>
              </a:ext>
            </a:extLst>
          </p:cNvPr>
          <p:cNvGrpSpPr/>
          <p:nvPr/>
        </p:nvGrpSpPr>
        <p:grpSpPr>
          <a:xfrm>
            <a:off x="3936000" y="4918766"/>
            <a:ext cx="7200000" cy="1300279"/>
            <a:chOff x="3936000" y="3796011"/>
            <a:chExt cx="7200000" cy="1300279"/>
          </a:xfrm>
        </p:grpSpPr>
        <p:grpSp>
          <p:nvGrpSpPr>
            <p:cNvPr id="25" name="Agrupar 24">
              <a:extLst>
                <a:ext uri="{FF2B5EF4-FFF2-40B4-BE49-F238E27FC236}">
                  <a16:creationId xmlns:a16="http://schemas.microsoft.com/office/drawing/2014/main" id="{F5603FC9-BE2F-28BC-2C3E-50F0B62A833C}"/>
                </a:ext>
              </a:extLst>
            </p:cNvPr>
            <p:cNvGrpSpPr/>
            <p:nvPr/>
          </p:nvGrpSpPr>
          <p:grpSpPr>
            <a:xfrm>
              <a:off x="3936000" y="3796011"/>
              <a:ext cx="7200000" cy="706838"/>
              <a:chOff x="5387926" y="914390"/>
              <a:chExt cx="4320001" cy="706838"/>
            </a:xfrm>
          </p:grpSpPr>
          <p:sp>
            <p:nvSpPr>
              <p:cNvPr id="27" name="CaixaDeTexto 26">
                <a:extLst>
                  <a:ext uri="{FF2B5EF4-FFF2-40B4-BE49-F238E27FC236}">
                    <a16:creationId xmlns:a16="http://schemas.microsoft.com/office/drawing/2014/main" id="{877B7557-AAF5-2DF6-7D05-6F2AB3D77610}"/>
                  </a:ext>
                </a:extLst>
              </p:cNvPr>
              <p:cNvSpPr txBox="1"/>
              <p:nvPr/>
            </p:nvSpPr>
            <p:spPr>
              <a:xfrm>
                <a:off x="5387927" y="914390"/>
                <a:ext cx="4320000" cy="33855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Informe o CPF do colaborador que deseja visualizar:</a:t>
                </a:r>
              </a:p>
            </p:txBody>
          </p:sp>
          <p:sp>
            <p:nvSpPr>
              <p:cNvPr id="28" name="Retângulo: Cantos Arredondados 27">
                <a:extLst>
                  <a:ext uri="{FF2B5EF4-FFF2-40B4-BE49-F238E27FC236}">
                    <a16:creationId xmlns:a16="http://schemas.microsoft.com/office/drawing/2014/main" id="{B314DA17-3FFD-16FB-9EA4-FB750B0BB3CE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36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16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  <p:sp>
          <p:nvSpPr>
            <p:cNvPr id="26" name="Retângulo: Cantos Arredondados 25">
              <a:hlinkClick r:id="rId8" action="ppaction://hlinksldjump">
                <a:snd r:embed="rId5" name="click.wav"/>
              </a:hlinkClick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6CF4878B-1404-EA55-C563-B048064AEA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72000" y="4664290"/>
              <a:ext cx="1728000" cy="432000"/>
            </a:xfrm>
            <a:prstGeom prst="roundRect">
              <a:avLst>
                <a:gd name="adj" fmla="val 50000"/>
              </a:avLst>
            </a:prstGeom>
            <a:solidFill>
              <a:srgbClr val="52658C">
                <a:alpha val="75000"/>
              </a:srgbClr>
            </a:solidFill>
            <a:ln w="38100"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Rounded MT Bold" panose="020F0704030504030204" pitchFamily="34" charset="0"/>
                </a:rPr>
                <a:t>CONSULTAR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3849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1CC8D6-579F-6B3E-A644-B66248E6AA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tângulo: Cantos Arredondados 11">
            <a:hlinkClick r:id="rId2" action="ppaction://hlinksldjump">
              <a:snd r:embed="rId3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F4FDD506-D5C8-4018-84C9-477AEE086A9A}"/>
              </a:ext>
            </a:extLst>
          </p:cNvPr>
          <p:cNvSpPr>
            <a:spLocks noChangeAspect="1"/>
          </p:cNvSpPr>
          <p:nvPr/>
        </p:nvSpPr>
        <p:spPr>
          <a:xfrm>
            <a:off x="6672000" y="3046313"/>
            <a:ext cx="1728000" cy="432000"/>
          </a:xfrm>
          <a:prstGeom prst="roundRect">
            <a:avLst>
              <a:gd name="adj" fmla="val 50000"/>
            </a:avLst>
          </a:prstGeom>
          <a:solidFill>
            <a:srgbClr val="52658C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CADASTRAR</a:t>
            </a:r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0EC3A38E-0455-7FA5-65BB-CFC7D64F5B3C}"/>
              </a:ext>
            </a:extLst>
          </p:cNvPr>
          <p:cNvSpPr/>
          <p:nvPr/>
        </p:nvSpPr>
        <p:spPr>
          <a:xfrm>
            <a:off x="349123" y="1"/>
            <a:ext cx="3054701" cy="6858000"/>
          </a:xfrm>
          <a:prstGeom prst="roundRect">
            <a:avLst>
              <a:gd name="adj" fmla="val 7381"/>
            </a:avLst>
          </a:prstGeom>
          <a:solidFill>
            <a:srgbClr val="E6E7E8">
              <a:alpha val="69804"/>
            </a:srgb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20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ÁREA DO CLIENTE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Caro(a)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CLIENTE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,</a:t>
            </a:r>
          </a:p>
          <a:p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Nesta etapa, é necessário que tome as seguintes ações:</a:t>
            </a: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Selecione o Departamento ao qual a documentação é relacionada;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Para adicionar um novo colaborador selecione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 CADASTRAR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Para visualizar ou editar os dados de um colaborador cadastrado selecione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CONSULTAR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;</a:t>
            </a:r>
          </a:p>
          <a:p>
            <a:pPr marL="342900" indent="-342900">
              <a:buAutoNum type="arabicPeriod"/>
            </a:pPr>
            <a:endParaRPr lang="pt-BR" sz="1600" dirty="0">
              <a:solidFill>
                <a:schemeClr val="tx2"/>
              </a:solidFill>
              <a:latin typeface="Candara" panose="020E0502030303020204" pitchFamily="34" charset="0"/>
            </a:endParaRPr>
          </a:p>
          <a:p>
            <a:pPr marL="342900" indent="-342900">
              <a:buAutoNum type="arabicPeriod"/>
            </a:pP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Você pode sair a qualquer momento selecionando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SAIR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. Lembre-se sempre de </a:t>
            </a:r>
            <a:r>
              <a:rPr lang="pt-BR" sz="1600" b="1" dirty="0">
                <a:solidFill>
                  <a:schemeClr val="tx2"/>
                </a:solidFill>
                <a:latin typeface="Candara" panose="020E0502030303020204" pitchFamily="34" charset="0"/>
              </a:rPr>
              <a:t>SALVAR</a:t>
            </a:r>
            <a:r>
              <a:rPr lang="pt-BR" sz="1600" dirty="0">
                <a:solidFill>
                  <a:schemeClr val="tx2"/>
                </a:solidFill>
                <a:latin typeface="Candara" panose="020E0502030303020204" pitchFamily="34" charset="0"/>
              </a:rPr>
              <a:t> todas as alterações.</a:t>
            </a:r>
          </a:p>
        </p:txBody>
      </p:sp>
      <p:pic>
        <p:nvPicPr>
          <p:cNvPr id="16" name="Imagem 15" descr="Logotipo">
            <a:extLst>
              <a:ext uri="{FF2B5EF4-FFF2-40B4-BE49-F238E27FC236}">
                <a16:creationId xmlns:a16="http://schemas.microsoft.com/office/drawing/2014/main" id="{F4B14D93-B202-8480-BE84-F2C3AAD615A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7101" y="124431"/>
            <a:ext cx="1080213" cy="1018034"/>
          </a:xfrm>
          <a:prstGeom prst="rect">
            <a:avLst/>
          </a:prstGeom>
        </p:spPr>
      </p:pic>
      <p:grpSp>
        <p:nvGrpSpPr>
          <p:cNvPr id="23" name="Agrupar 22">
            <a:extLst>
              <a:ext uri="{FF2B5EF4-FFF2-40B4-BE49-F238E27FC236}">
                <a16:creationId xmlns:a16="http://schemas.microsoft.com/office/drawing/2014/main" id="{27CBBFF6-8A60-2295-57E2-41AEF111DC93}"/>
              </a:ext>
            </a:extLst>
          </p:cNvPr>
          <p:cNvGrpSpPr/>
          <p:nvPr/>
        </p:nvGrpSpPr>
        <p:grpSpPr>
          <a:xfrm>
            <a:off x="3936000" y="899023"/>
            <a:ext cx="7200000" cy="706838"/>
            <a:chOff x="3936000" y="1454608"/>
            <a:chExt cx="7200000" cy="706838"/>
          </a:xfrm>
        </p:grpSpPr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BF3503E5-4D77-D181-803D-41208B558EFA}"/>
                </a:ext>
              </a:extLst>
            </p:cNvPr>
            <p:cNvGrpSpPr/>
            <p:nvPr/>
          </p:nvGrpSpPr>
          <p:grpSpPr>
            <a:xfrm>
              <a:off x="3936000" y="1454608"/>
              <a:ext cx="7200000" cy="706838"/>
              <a:chOff x="5387926" y="914390"/>
              <a:chExt cx="4320001" cy="706838"/>
            </a:xfrm>
          </p:grpSpPr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C3D1F541-3F99-81AF-063B-5C2EF3DDE8CB}"/>
                  </a:ext>
                </a:extLst>
              </p:cNvPr>
              <p:cNvSpPr txBox="1"/>
              <p:nvPr/>
            </p:nvSpPr>
            <p:spPr>
              <a:xfrm>
                <a:off x="5387927" y="914390"/>
                <a:ext cx="4320000" cy="33855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Selecione o departamento:</a:t>
                </a:r>
              </a:p>
            </p:txBody>
          </p:sp>
          <p:sp>
            <p:nvSpPr>
              <p:cNvPr id="19" name="Retângulo: Cantos Arredondados 18">
                <a:extLst>
                  <a:ext uri="{FF2B5EF4-FFF2-40B4-BE49-F238E27FC236}">
                    <a16:creationId xmlns:a16="http://schemas.microsoft.com/office/drawing/2014/main" id="{3F1C8818-7BE8-73A4-ADA0-81FE3D23CF21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360000"/>
              </a:xfrm>
              <a:prstGeom prst="roundRect">
                <a:avLst>
                  <a:gd name="adj" fmla="val 4747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r>
                  <a:rPr lang="pt-BR" sz="1600" b="1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Segurança do Trabalho</a:t>
                </a:r>
              </a:p>
            </p:txBody>
          </p:sp>
        </p:grpSp>
        <p:sp>
          <p:nvSpPr>
            <p:cNvPr id="22" name="Triângulo isósceles 21">
              <a:hlinkClick r:id="rId5" action="ppaction://hlinksldjump"/>
              <a:extLst>
                <a:ext uri="{FF2B5EF4-FFF2-40B4-BE49-F238E27FC236}">
                  <a16:creationId xmlns:a16="http://schemas.microsoft.com/office/drawing/2014/main" id="{8EBF6C55-D26B-DCCB-DFA3-C64E5E4DC567}"/>
                </a:ext>
              </a:extLst>
            </p:cNvPr>
            <p:cNvSpPr/>
            <p:nvPr/>
          </p:nvSpPr>
          <p:spPr>
            <a:xfrm flipV="1">
              <a:off x="10817101" y="1932831"/>
              <a:ext cx="180000" cy="180000"/>
            </a:xfrm>
            <a:prstGeom prst="triangle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27" name="Retângulo: Cantos Arredondados 26">
            <a:hlinkClick r:id="rId6" action="ppaction://hlinksldjump">
              <a:snd r:embed="rId3" name="click.wav"/>
            </a:hlinkClick>
            <a:hlinkHover r:id="" action="ppaction://noaction" highlightClick="1"/>
            <a:extLst>
              <a:ext uri="{FF2B5EF4-FFF2-40B4-BE49-F238E27FC236}">
                <a16:creationId xmlns:a16="http://schemas.microsoft.com/office/drawing/2014/main" id="{5726E01B-E835-4056-BD06-68C68E8E10C6}"/>
              </a:ext>
            </a:extLst>
          </p:cNvPr>
          <p:cNvSpPr>
            <a:spLocks noChangeAspect="1"/>
          </p:cNvSpPr>
          <p:nvPr/>
        </p:nvSpPr>
        <p:spPr>
          <a:xfrm>
            <a:off x="1271673" y="6404900"/>
            <a:ext cx="1209600" cy="302400"/>
          </a:xfrm>
          <a:prstGeom prst="roundRect">
            <a:avLst>
              <a:gd name="adj" fmla="val 50000"/>
            </a:avLst>
          </a:prstGeom>
          <a:solidFill>
            <a:srgbClr val="FF0000">
              <a:alpha val="75000"/>
            </a:srgbClr>
          </a:solidFill>
          <a:ln w="38100"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SAIR</a:t>
            </a:r>
          </a:p>
        </p:txBody>
      </p:sp>
      <p:sp>
        <p:nvSpPr>
          <p:cNvPr id="2" name="Texto Explicativo: Linha Dobrada 1">
            <a:extLst>
              <a:ext uri="{FF2B5EF4-FFF2-40B4-BE49-F238E27FC236}">
                <a16:creationId xmlns:a16="http://schemas.microsoft.com/office/drawing/2014/main" id="{9C53BC60-3656-C0C5-75A2-658306EE42A2}"/>
              </a:ext>
            </a:extLst>
          </p:cNvPr>
          <p:cNvSpPr/>
          <p:nvPr/>
        </p:nvSpPr>
        <p:spPr>
          <a:xfrm>
            <a:off x="10440365" y="2657814"/>
            <a:ext cx="1636949" cy="864623"/>
          </a:xfrm>
          <a:prstGeom prst="borderCallout2">
            <a:avLst>
              <a:gd name="adj1" fmla="val 18750"/>
              <a:gd name="adj2" fmla="val -8333"/>
              <a:gd name="adj3" fmla="val 71816"/>
              <a:gd name="adj4" fmla="val -34480"/>
              <a:gd name="adj5" fmla="val 71135"/>
              <a:gd name="adj6" fmla="val -128499"/>
            </a:avLst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Selecione </a:t>
            </a:r>
            <a:r>
              <a:rPr lang="pt-BR" b="1" dirty="0"/>
              <a:t>CADASTRAR</a:t>
            </a:r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2254A4CE-553A-F3DB-E719-E9AB789EF6F0}"/>
              </a:ext>
            </a:extLst>
          </p:cNvPr>
          <p:cNvGrpSpPr/>
          <p:nvPr/>
        </p:nvGrpSpPr>
        <p:grpSpPr>
          <a:xfrm>
            <a:off x="3936000" y="4918766"/>
            <a:ext cx="7200000" cy="1300279"/>
            <a:chOff x="3936000" y="3796011"/>
            <a:chExt cx="7200000" cy="1300279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452DD91F-02A2-6146-4A95-967C4D70095B}"/>
                </a:ext>
              </a:extLst>
            </p:cNvPr>
            <p:cNvGrpSpPr/>
            <p:nvPr/>
          </p:nvGrpSpPr>
          <p:grpSpPr>
            <a:xfrm>
              <a:off x="3936000" y="3796011"/>
              <a:ext cx="7200000" cy="706838"/>
              <a:chOff x="5387926" y="914390"/>
              <a:chExt cx="4320001" cy="706838"/>
            </a:xfrm>
          </p:grpSpPr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4A489328-27B8-F167-0196-60C9DF7C998B}"/>
                  </a:ext>
                </a:extLst>
              </p:cNvPr>
              <p:cNvSpPr txBox="1"/>
              <p:nvPr/>
            </p:nvSpPr>
            <p:spPr>
              <a:xfrm>
                <a:off x="5387927" y="914390"/>
                <a:ext cx="4320000" cy="338554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r>
                  <a:rPr lang="pt-BR" sz="1600" dirty="0">
                    <a:solidFill>
                      <a:srgbClr val="52658C"/>
                    </a:solidFill>
                    <a:latin typeface="Candara" panose="020E0502030303020204" pitchFamily="34" charset="0"/>
                  </a:rPr>
                  <a:t>Informe o CPF do colaborador que deseja visualizar:</a:t>
                </a:r>
              </a:p>
            </p:txBody>
          </p:sp>
          <p:sp>
            <p:nvSpPr>
              <p:cNvPr id="8" name="Retângulo: Cantos Arredondados 7">
                <a:extLst>
                  <a:ext uri="{FF2B5EF4-FFF2-40B4-BE49-F238E27FC236}">
                    <a16:creationId xmlns:a16="http://schemas.microsoft.com/office/drawing/2014/main" id="{16EEDEC7-7BB7-C592-E184-57453831D38E}"/>
                  </a:ext>
                </a:extLst>
              </p:cNvPr>
              <p:cNvSpPr/>
              <p:nvPr/>
            </p:nvSpPr>
            <p:spPr>
              <a:xfrm>
                <a:off x="5387926" y="1261228"/>
                <a:ext cx="4320000" cy="360000"/>
              </a:xfrm>
              <a:prstGeom prst="roundRect">
                <a:avLst>
                  <a:gd name="adj" fmla="val 13281"/>
                </a:avLst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2"/>
                </a:solidFill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pt-BR" sz="1600" dirty="0">
                  <a:solidFill>
                    <a:srgbClr val="52658C"/>
                  </a:solidFill>
                  <a:latin typeface="Candara" panose="020E0502030303020204" pitchFamily="34" charset="0"/>
                </a:endParaRPr>
              </a:p>
            </p:txBody>
          </p:sp>
        </p:grpSp>
        <p:sp>
          <p:nvSpPr>
            <p:cNvPr id="5" name="Retângulo: Cantos Arredondados 4">
              <a:hlinkClick r:id="rId7" action="ppaction://hlinksldjump">
                <a:snd r:embed="rId3" name="click.wav"/>
              </a:hlinkClick>
              <a:hlinkHover r:id="" action="ppaction://noaction" highlightClick="1"/>
              <a:extLst>
                <a:ext uri="{FF2B5EF4-FFF2-40B4-BE49-F238E27FC236}">
                  <a16:creationId xmlns:a16="http://schemas.microsoft.com/office/drawing/2014/main" id="{CAD60BC0-6850-F3E7-7979-42FB2BFE0B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672000" y="4664290"/>
              <a:ext cx="1728000" cy="432000"/>
            </a:xfrm>
            <a:prstGeom prst="roundRect">
              <a:avLst>
                <a:gd name="adj" fmla="val 50000"/>
              </a:avLst>
            </a:prstGeom>
            <a:solidFill>
              <a:srgbClr val="52658C">
                <a:alpha val="75000"/>
              </a:srgbClr>
            </a:solidFill>
            <a:ln w="38100"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6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Rounded MT Bold" panose="020F0704030504030204" pitchFamily="34" charset="0"/>
                </a:rPr>
                <a:t>CONSULTAR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7791611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1680</Words>
  <Application>Microsoft Office PowerPoint</Application>
  <PresentationFormat>Widescreen</PresentationFormat>
  <Paragraphs>342</Paragraphs>
  <Slides>17</Slides>
  <Notes>3</Notes>
  <HiddenSlides>0</HiddenSlides>
  <MMClips>1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4" baseType="lpstr">
      <vt:lpstr>Arial</vt:lpstr>
      <vt:lpstr>Arial Rounded MT Bold</vt:lpstr>
      <vt:lpstr>Calibri</vt:lpstr>
      <vt:lpstr>Calibri Light</vt:lpstr>
      <vt:lpstr>Candara</vt:lpstr>
      <vt:lpstr>Gill Sans Ultra 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Leonardo Ferreira</dc:creator>
  <cp:lastModifiedBy>Leonardo Ferreira</cp:lastModifiedBy>
  <cp:revision>12</cp:revision>
  <dcterms:created xsi:type="dcterms:W3CDTF">2024-12-11T05:55:27Z</dcterms:created>
  <dcterms:modified xsi:type="dcterms:W3CDTF">2024-12-11T12:06:53Z</dcterms:modified>
</cp:coreProperties>
</file>

<file path=docProps/thumbnail.jpeg>
</file>